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7" d="100"/>
          <a:sy n="107" d="100"/>
        </p:scale>
        <p:origin x="-1144"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989390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80ef764255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80ef76425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0ef764255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0ef76425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81563f836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81563f836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81563f836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81563f83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80ef764255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80ef76425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81282247c5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81282247c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81282247c5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81282247c5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81282247c5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81282247c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81282247c5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81282247c5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81282247c5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81282247c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81282247c5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81282247c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ef764255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80ef76425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8123d8a8e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8123d8a8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8123d8a8ee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8123d8a8e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80ef764255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80ef764255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80ef764255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80ef76425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9da35751a19e81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9da35751a19e81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2fd82c19c46e7c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f2fd82c19c46e7c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8de559b466fc00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8de559b466fc00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f2fd82c19c46e7c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f2fd82c19c46e7c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4d371fd759afccf8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4d371fd759afccf8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6ac8892e68372e0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6ac8892e68372e0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81282247c5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81282247c5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160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160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160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160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160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160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160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1600"/>
              </a:spcBef>
              <a:spcAft>
                <a:spcPts val="160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hyperlink" Target="https://www.amazon.com/gp/video/detail/B07HNQFP2X/ref=atv_hm_hom_1_c_iEgOEZ_2_1" TargetMode="External"/><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hyperlink" Target="https://www.getty.edu/education/teachers/trippack/downloads/vsi_talkshow_previsit_deities_villa.pdf" TargetMode="External"/><Relationship Id="rId4" Type="http://schemas.openxmlformats.org/officeDocument/2006/relationships/image" Target="../media/image9.jp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https://vimeo.com/393253445" TargetMode="External"/><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24.jpg"/><Relationship Id="rId5" Type="http://schemas.openxmlformats.org/officeDocument/2006/relationships/image" Target="../media/image25.jpg"/><Relationship Id="rId6" Type="http://schemas.openxmlformats.org/officeDocument/2006/relationships/image" Target="../media/image26.jpg"/><Relationship Id="rId7" Type="http://schemas.openxmlformats.org/officeDocument/2006/relationships/image" Target="../media/image27.jpg"/><Relationship Id="rId8" Type="http://schemas.openxmlformats.org/officeDocument/2006/relationships/image" Target="../media/image28.jpg"/><Relationship Id="rId9" Type="http://schemas.openxmlformats.org/officeDocument/2006/relationships/image" Target="../media/image29.jpg"/><Relationship Id="rId10" Type="http://schemas.openxmlformats.org/officeDocument/2006/relationships/image" Target="../media/image30.jpg"/><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getty.edu/education/teachers/trippack/downloads/vsi_talkshow_previsit_deities_villa.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 Female Divine 101 </a:t>
            </a:r>
            <a:endParaRPr/>
          </a:p>
          <a:p>
            <a:pPr marL="0" lvl="0" indent="0" algn="ctr" rtl="0">
              <a:spcBef>
                <a:spcPts val="0"/>
              </a:spcBef>
              <a:spcAft>
                <a:spcPts val="0"/>
              </a:spcAft>
              <a:buNone/>
            </a:pPr>
            <a:r>
              <a:rPr lang="en"/>
              <a:t>(for seniors)</a:t>
            </a:r>
            <a:endParaRPr/>
          </a:p>
        </p:txBody>
      </p:sp>
      <p:sp>
        <p:nvSpPr>
          <p:cNvPr id="57" name="Google Shape;57;p13"/>
          <p:cNvSpPr txBox="1">
            <a:spLocks noGrp="1"/>
          </p:cNvSpPr>
          <p:nvPr>
            <p:ph type="subTitle" idx="1"/>
          </p:nvPr>
        </p:nvSpPr>
        <p:spPr>
          <a:xfrm>
            <a:off x="311700" y="3707775"/>
            <a:ext cx="8520600" cy="111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Levon Ani Marlen Toni Laura Drew Yesenia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Course calendar</a:t>
            </a:r>
            <a:endParaRPr/>
          </a:p>
        </p:txBody>
      </p:sp>
      <p:sp>
        <p:nvSpPr>
          <p:cNvPr id="63" name="Google Shape;63;p14"/>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highlight>
                  <a:srgbClr val="FCE5CD"/>
                </a:highlight>
              </a:rPr>
              <a:t>Week 1 - Levon</a:t>
            </a:r>
            <a:endParaRPr>
              <a:highlight>
                <a:srgbClr val="FCE5CD"/>
              </a:highlight>
            </a:endParaRPr>
          </a:p>
          <a:p>
            <a:pPr marL="0" lvl="0" indent="0" algn="l" rtl="0">
              <a:spcBef>
                <a:spcPts val="1600"/>
              </a:spcBef>
              <a:spcAft>
                <a:spcPts val="0"/>
              </a:spcAft>
              <a:buNone/>
            </a:pPr>
            <a:r>
              <a:rPr lang="en"/>
              <a:t>Intro to Mythology and Myth Article</a:t>
            </a:r>
            <a:endParaRPr/>
          </a:p>
          <a:p>
            <a:pPr marL="0" lvl="0" indent="0" algn="l" rtl="0">
              <a:spcBef>
                <a:spcPts val="1600"/>
              </a:spcBef>
              <a:spcAft>
                <a:spcPts val="0"/>
              </a:spcAft>
              <a:buNone/>
            </a:pPr>
            <a:r>
              <a:rPr lang="en">
                <a:highlight>
                  <a:srgbClr val="D0E0E3"/>
                </a:highlight>
              </a:rPr>
              <a:t>Week 2 - Ani</a:t>
            </a:r>
            <a:endParaRPr>
              <a:highlight>
                <a:srgbClr val="D0E0E3"/>
              </a:highlight>
            </a:endParaRPr>
          </a:p>
          <a:p>
            <a:pPr marL="0" lvl="0" indent="0" algn="l" rtl="0">
              <a:spcBef>
                <a:spcPts val="1600"/>
              </a:spcBef>
              <a:spcAft>
                <a:spcPts val="0"/>
              </a:spcAft>
              <a:buNone/>
            </a:pPr>
            <a:r>
              <a:rPr lang="en"/>
              <a:t>The Female Divine and The Myth of Callisto and Arcas</a:t>
            </a:r>
            <a:endParaRPr/>
          </a:p>
          <a:p>
            <a:pPr marL="0" lvl="0" indent="0" algn="l" rtl="0">
              <a:spcBef>
                <a:spcPts val="1600"/>
              </a:spcBef>
              <a:spcAft>
                <a:spcPts val="0"/>
              </a:spcAft>
              <a:buNone/>
            </a:pPr>
            <a:r>
              <a:rPr lang="en">
                <a:highlight>
                  <a:srgbClr val="FFF2CC"/>
                </a:highlight>
              </a:rPr>
              <a:t>Week 3 - Marlen and Toni</a:t>
            </a:r>
            <a:endParaRPr>
              <a:highlight>
                <a:srgbClr val="FFF2CC"/>
              </a:highlight>
            </a:endParaRPr>
          </a:p>
          <a:p>
            <a:pPr marL="0" lvl="0" indent="0" algn="l" rtl="0">
              <a:spcBef>
                <a:spcPts val="1600"/>
              </a:spcBef>
              <a:spcAft>
                <a:spcPts val="1600"/>
              </a:spcAft>
              <a:buNone/>
            </a:pPr>
            <a:r>
              <a:rPr lang="en"/>
              <a:t>Discussion on Pop Culture and Mini Project</a:t>
            </a:r>
            <a:endParaRPr/>
          </a:p>
        </p:txBody>
      </p:sp>
      <p:sp>
        <p:nvSpPr>
          <p:cNvPr id="64" name="Google Shape;64;p14"/>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highlight>
                  <a:srgbClr val="F4CCCC"/>
                </a:highlight>
              </a:rPr>
              <a:t>Week 4 - Laura</a:t>
            </a:r>
            <a:endParaRPr>
              <a:highlight>
                <a:srgbClr val="F4CCCC"/>
              </a:highlight>
            </a:endParaRPr>
          </a:p>
          <a:p>
            <a:pPr marL="0" lvl="0" indent="0" algn="l" rtl="0">
              <a:spcBef>
                <a:spcPts val="1600"/>
              </a:spcBef>
              <a:spcAft>
                <a:spcPts val="0"/>
              </a:spcAft>
              <a:buNone/>
            </a:pPr>
            <a:r>
              <a:rPr lang="en"/>
              <a:t>Discussion on Oppressed Women and Introduction to Personal Project</a:t>
            </a:r>
            <a:endParaRPr/>
          </a:p>
          <a:p>
            <a:pPr marL="0" lvl="0" indent="0" algn="l" rtl="0">
              <a:spcBef>
                <a:spcPts val="1600"/>
              </a:spcBef>
              <a:spcAft>
                <a:spcPts val="0"/>
              </a:spcAft>
              <a:buNone/>
            </a:pPr>
            <a:r>
              <a:rPr lang="en">
                <a:highlight>
                  <a:srgbClr val="D9EAD3"/>
                </a:highlight>
              </a:rPr>
              <a:t>Week 5 - Drew</a:t>
            </a:r>
            <a:endParaRPr>
              <a:highlight>
                <a:srgbClr val="D9EAD3"/>
              </a:highlight>
            </a:endParaRPr>
          </a:p>
          <a:p>
            <a:pPr marL="0" lvl="0" indent="0" algn="l" rtl="0">
              <a:spcBef>
                <a:spcPts val="1600"/>
              </a:spcBef>
              <a:spcAft>
                <a:spcPts val="0"/>
              </a:spcAft>
              <a:buNone/>
            </a:pPr>
            <a:r>
              <a:rPr lang="en"/>
              <a:t>Presentations on Personal Project and Class Discussion</a:t>
            </a:r>
            <a:endParaRPr/>
          </a:p>
          <a:p>
            <a:pPr marL="0" lvl="0" indent="0" algn="l" rtl="0">
              <a:spcBef>
                <a:spcPts val="1600"/>
              </a:spcBef>
              <a:spcAft>
                <a:spcPts val="0"/>
              </a:spcAft>
              <a:buNone/>
            </a:pPr>
            <a:r>
              <a:rPr lang="en">
                <a:highlight>
                  <a:srgbClr val="D9D2E9"/>
                </a:highlight>
              </a:rPr>
              <a:t>Week 6 - Yesenia</a:t>
            </a:r>
            <a:endParaRPr>
              <a:highlight>
                <a:srgbClr val="D9D2E9"/>
              </a:highlight>
            </a:endParaRPr>
          </a:p>
          <a:p>
            <a:pPr marL="0" lvl="0" indent="0" algn="l" rtl="0">
              <a:spcBef>
                <a:spcPts val="1600"/>
              </a:spcBef>
              <a:spcAft>
                <a:spcPts val="1600"/>
              </a:spcAft>
              <a:buNone/>
            </a:pPr>
            <a:r>
              <a:rPr lang="en"/>
              <a:t>Final Essay Assigned and Learning Outcomes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Week 1 - introduction to mythology</a:t>
            </a:r>
            <a:endParaRPr/>
          </a:p>
        </p:txBody>
      </p:sp>
      <p:sp>
        <p:nvSpPr>
          <p:cNvPr id="70" name="Google Shape;70;p1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Ask the class what they think mythology is?</a:t>
            </a:r>
            <a:endParaRPr/>
          </a:p>
          <a:p>
            <a:pPr marL="457200" lvl="0" indent="-342900" algn="l" rtl="0">
              <a:spcBef>
                <a:spcPts val="0"/>
              </a:spcBef>
              <a:spcAft>
                <a:spcPts val="0"/>
              </a:spcAft>
              <a:buSzPts val="1800"/>
              <a:buChar char="-"/>
            </a:pPr>
            <a:r>
              <a:rPr lang="en"/>
              <a:t>What is mythology?</a:t>
            </a:r>
            <a:endParaRPr/>
          </a:p>
          <a:p>
            <a:pPr marL="457200" lvl="0" indent="-342900" algn="l" rtl="0">
              <a:spcBef>
                <a:spcPts val="0"/>
              </a:spcBef>
              <a:spcAft>
                <a:spcPts val="0"/>
              </a:spcAft>
              <a:buSzPts val="1800"/>
              <a:buChar char="-"/>
            </a:pPr>
            <a:r>
              <a:rPr lang="en"/>
              <a:t>Discuss the basic information.</a:t>
            </a:r>
            <a:endParaRPr/>
          </a:p>
          <a:p>
            <a:pPr marL="457200" lvl="0" indent="-342900" algn="l" rtl="0">
              <a:spcBef>
                <a:spcPts val="0"/>
              </a:spcBef>
              <a:spcAft>
                <a:spcPts val="0"/>
              </a:spcAft>
              <a:buSzPts val="1800"/>
              <a:buChar char="-"/>
            </a:pPr>
            <a:r>
              <a:rPr lang="en"/>
              <a:t>Discuss a little on the myths of Rome (Italy) for our myth (THIS IS IMPORTANT! To identify the different kinds of myths) you can find info on roman myths in the intro of the myth on callisto and arcas</a:t>
            </a:r>
            <a:endParaRPr/>
          </a:p>
          <a:p>
            <a:pPr marL="457200" lvl="0" indent="-342900" algn="l" rtl="0">
              <a:spcBef>
                <a:spcPts val="0"/>
              </a:spcBef>
              <a:spcAft>
                <a:spcPts val="0"/>
              </a:spcAft>
              <a:buSzPts val="1800"/>
              <a:buChar char="-"/>
            </a:pPr>
            <a:r>
              <a:rPr lang="en"/>
              <a:t>Tie in mythology article. </a:t>
            </a:r>
            <a:endParaRPr/>
          </a:p>
          <a:p>
            <a:pPr marL="457200" lvl="0" indent="-342900" algn="l" rtl="0">
              <a:spcBef>
                <a:spcPts val="0"/>
              </a:spcBef>
              <a:spcAft>
                <a:spcPts val="0"/>
              </a:spcAft>
              <a:buSzPts val="1800"/>
              <a:buChar char="-"/>
            </a:pPr>
            <a:r>
              <a:rPr lang="en"/>
              <a:t>Discuss how the article ties into this discussion.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Myths</a:t>
            </a:r>
            <a:endParaRPr/>
          </a:p>
        </p:txBody>
      </p:sp>
      <p:sp>
        <p:nvSpPr>
          <p:cNvPr id="76" name="Google Shape;76;p16"/>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Why were Myths created</a:t>
            </a:r>
            <a:endParaRPr/>
          </a:p>
          <a:p>
            <a:pPr marL="457200" lvl="0" indent="-342900" algn="l" rtl="0">
              <a:lnSpc>
                <a:spcPct val="200000"/>
              </a:lnSpc>
              <a:spcBef>
                <a:spcPts val="0"/>
              </a:spcBef>
              <a:spcAft>
                <a:spcPts val="0"/>
              </a:spcAft>
              <a:buSzPts val="1800"/>
              <a:buChar char="●"/>
            </a:pPr>
            <a:r>
              <a:rPr lang="en"/>
              <a:t>Archetypes seen in myths</a:t>
            </a:r>
            <a:endParaRPr/>
          </a:p>
          <a:p>
            <a:pPr marL="457200" lvl="0" indent="-342900" algn="l" rtl="0">
              <a:lnSpc>
                <a:spcPct val="200000"/>
              </a:lnSpc>
              <a:spcBef>
                <a:spcPts val="0"/>
              </a:spcBef>
              <a:spcAft>
                <a:spcPts val="0"/>
              </a:spcAft>
              <a:buSzPts val="1800"/>
              <a:buChar char="●"/>
            </a:pPr>
            <a:r>
              <a:rPr lang="en"/>
              <a:t>Similarities and differences of types of myths</a:t>
            </a:r>
            <a:endParaRPr/>
          </a:p>
          <a:p>
            <a:pPr marL="457200" lvl="0" indent="-342900" algn="l" rtl="0">
              <a:lnSpc>
                <a:spcPct val="200000"/>
              </a:lnSpc>
              <a:spcBef>
                <a:spcPts val="0"/>
              </a:spcBef>
              <a:spcAft>
                <a:spcPts val="0"/>
              </a:spcAft>
              <a:buSzPts val="1800"/>
              <a:buChar char="●"/>
            </a:pPr>
            <a:r>
              <a:rPr lang="en"/>
              <a:t>Evolution of myths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Mythology as we see it</a:t>
            </a:r>
            <a:endParaRPr/>
          </a:p>
        </p:txBody>
      </p:sp>
      <p:sp>
        <p:nvSpPr>
          <p:cNvPr id="82" name="Google Shape;82;p17"/>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can  consist  of  modes  of  writing  or  of </a:t>
            </a:r>
            <a:endParaRPr/>
          </a:p>
          <a:p>
            <a:pPr marL="0" marR="0" lvl="0" indent="0" algn="l" rtl="0">
              <a:spcBef>
                <a:spcPts val="1600"/>
              </a:spcBef>
              <a:spcAft>
                <a:spcPts val="0"/>
              </a:spcAft>
              <a:buNone/>
            </a:pPr>
            <a:r>
              <a:rPr lang="en"/>
              <a:t>representations;  not  only  written  discourse,  but  also </a:t>
            </a:r>
            <a:endParaRPr/>
          </a:p>
          <a:p>
            <a:pPr marL="0" marR="0" lvl="0" indent="0" algn="l" rtl="0">
              <a:spcBef>
                <a:spcPts val="0"/>
              </a:spcBef>
              <a:spcAft>
                <a:spcPts val="0"/>
              </a:spcAft>
              <a:buNone/>
            </a:pPr>
            <a:endParaRPr/>
          </a:p>
          <a:p>
            <a:pPr marL="0" marR="0" lvl="0" indent="0" algn="l" rtl="0">
              <a:spcBef>
                <a:spcPts val="0"/>
              </a:spcBef>
              <a:spcAft>
                <a:spcPts val="0"/>
              </a:spcAft>
              <a:buNone/>
            </a:pPr>
            <a:r>
              <a:rPr lang="en"/>
              <a:t>photography,cinema,  reporting,  sport,  shows,  publicity”</a:t>
            </a:r>
            <a:endParaRPr/>
          </a:p>
          <a:p>
            <a:pPr marL="457200" lvl="0" indent="-342900" algn="l" rtl="0">
              <a:spcBef>
                <a:spcPts val="0"/>
              </a:spcBef>
              <a:spcAft>
                <a:spcPts val="0"/>
              </a:spcAft>
              <a:buSzPts val="1800"/>
              <a:buChar char="-"/>
            </a:pPr>
            <a:r>
              <a:rPr lang="en"/>
              <a:t>(Barthes 108)</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199225" y="179950"/>
            <a:ext cx="4045200" cy="503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t>Week 2 - the female divine</a:t>
            </a:r>
            <a:endParaRPr sz="3600"/>
          </a:p>
        </p:txBody>
      </p:sp>
      <p:sp>
        <p:nvSpPr>
          <p:cNvPr id="88" name="Google Shape;88;p18"/>
          <p:cNvSpPr txBox="1">
            <a:spLocks noGrp="1"/>
          </p:cNvSpPr>
          <p:nvPr>
            <p:ph type="body" idx="2"/>
          </p:nvPr>
        </p:nvSpPr>
        <p:spPr>
          <a:xfrm>
            <a:off x="4939500" y="795375"/>
            <a:ext cx="3040800" cy="3624000"/>
          </a:xfrm>
          <a:prstGeom prst="rect">
            <a:avLst/>
          </a:prstGeom>
        </p:spPr>
        <p:txBody>
          <a:bodyPr spcFirstLastPara="1" wrap="square" lIns="91425" tIns="91425" rIns="91425" bIns="91425" anchor="ctr" anchorCtr="0">
            <a:noAutofit/>
          </a:bodyPr>
          <a:lstStyle/>
          <a:p>
            <a:pPr marL="457200" lvl="0" indent="0" algn="l" rtl="0">
              <a:spcBef>
                <a:spcPts val="0"/>
              </a:spcBef>
              <a:spcAft>
                <a:spcPts val="1600"/>
              </a:spcAft>
              <a:buNone/>
            </a:pPr>
            <a:endParaRPr/>
          </a:p>
        </p:txBody>
      </p:sp>
      <p:sp>
        <p:nvSpPr>
          <p:cNvPr id="89" name="Google Shape;89;p18"/>
          <p:cNvSpPr txBox="1">
            <a:spLocks noGrp="1"/>
          </p:cNvSpPr>
          <p:nvPr>
            <p:ph type="subTitle" idx="1"/>
          </p:nvPr>
        </p:nvSpPr>
        <p:spPr>
          <a:xfrm>
            <a:off x="132575" y="683650"/>
            <a:ext cx="4439400" cy="44598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“It represents the supreme level of feminine expression and manifestation in the universe” (Satchitananda 1).</a:t>
            </a:r>
            <a:endParaRPr sz="1700"/>
          </a:p>
          <a:p>
            <a:pPr marL="457200" lvl="0" indent="0" algn="l" rtl="0">
              <a:spcBef>
                <a:spcPts val="0"/>
              </a:spcBef>
              <a:spcAft>
                <a:spcPts val="0"/>
              </a:spcAft>
              <a:buNone/>
            </a:pPr>
            <a:endParaRPr sz="1700"/>
          </a:p>
          <a:p>
            <a:pPr marL="457200" lvl="0" indent="-336550" algn="l" rtl="0">
              <a:spcBef>
                <a:spcPts val="0"/>
              </a:spcBef>
              <a:spcAft>
                <a:spcPts val="0"/>
              </a:spcAft>
              <a:buSzPts val="1700"/>
              <a:buChar char="❏"/>
            </a:pPr>
            <a:r>
              <a:rPr lang="en" sz="1700"/>
              <a:t>Attributes: Mother, Power, Love, Death, Nature, Civilization.</a:t>
            </a:r>
            <a:endParaRPr sz="1700"/>
          </a:p>
          <a:p>
            <a:pPr marL="457200" lvl="0" indent="0" algn="l" rtl="0">
              <a:spcBef>
                <a:spcPts val="0"/>
              </a:spcBef>
              <a:spcAft>
                <a:spcPts val="0"/>
              </a:spcAft>
              <a:buNone/>
            </a:pPr>
            <a:endParaRPr sz="1700"/>
          </a:p>
          <a:p>
            <a:pPr marL="457200" lvl="0" indent="-336550" algn="l" rtl="0">
              <a:spcBef>
                <a:spcPts val="0"/>
              </a:spcBef>
              <a:spcAft>
                <a:spcPts val="0"/>
              </a:spcAft>
              <a:buSzPts val="1700"/>
              <a:buChar char="❏"/>
            </a:pPr>
            <a:r>
              <a:rPr lang="en" sz="1700"/>
              <a:t>Seen in many different forms in works; Mostly as deities.</a:t>
            </a:r>
            <a:endParaRPr sz="1700"/>
          </a:p>
          <a:p>
            <a:pPr marL="457200" lvl="0" indent="0" algn="l" rtl="0">
              <a:spcBef>
                <a:spcPts val="0"/>
              </a:spcBef>
              <a:spcAft>
                <a:spcPts val="0"/>
              </a:spcAft>
              <a:buNone/>
            </a:pPr>
            <a:endParaRPr sz="1700"/>
          </a:p>
          <a:p>
            <a:pPr marL="457200" lvl="0" indent="-336550" algn="l" rtl="0">
              <a:spcBef>
                <a:spcPts val="0"/>
              </a:spcBef>
              <a:spcAft>
                <a:spcPts val="0"/>
              </a:spcAft>
              <a:buSzPts val="1700"/>
              <a:buChar char="❏"/>
            </a:pPr>
            <a:r>
              <a:rPr lang="en" sz="1700"/>
              <a:t>Stories of goddesses include “the 3 stages of a woman’s life cycle: Life, Death, and Regeneration” (Leonard 113).</a:t>
            </a:r>
            <a:endParaRPr sz="1700"/>
          </a:p>
        </p:txBody>
      </p:sp>
      <p:pic>
        <p:nvPicPr>
          <p:cNvPr id="90" name="Google Shape;90;p18" descr="Image result for the female divine"/>
          <p:cNvPicPr preferRelativeResize="0"/>
          <p:nvPr/>
        </p:nvPicPr>
        <p:blipFill>
          <a:blip r:embed="rId3">
            <a:alphaModFix/>
          </a:blip>
          <a:stretch>
            <a:fillRect/>
          </a:stretch>
        </p:blipFill>
        <p:spPr>
          <a:xfrm>
            <a:off x="4939500" y="179950"/>
            <a:ext cx="3612170" cy="4804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1670050" y="136175"/>
            <a:ext cx="6853800" cy="78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chemeClr val="accent1"/>
                </a:solidFill>
              </a:rPr>
              <a:t>Goddesses of life - The Universal Womb</a:t>
            </a:r>
            <a:endParaRPr sz="3600">
              <a:solidFill>
                <a:schemeClr val="accent1"/>
              </a:solidFill>
            </a:endParaRPr>
          </a:p>
          <a:p>
            <a:pPr marL="0" lvl="0" indent="0" algn="l" rtl="0">
              <a:spcBef>
                <a:spcPts val="0"/>
              </a:spcBef>
              <a:spcAft>
                <a:spcPts val="0"/>
              </a:spcAft>
              <a:buNone/>
            </a:pPr>
            <a:endParaRPr sz="1400">
              <a:highlight>
                <a:srgbClr val="000000"/>
              </a:highlight>
            </a:endParaRPr>
          </a:p>
        </p:txBody>
      </p:sp>
      <p:sp>
        <p:nvSpPr>
          <p:cNvPr id="96" name="Google Shape;96;p19"/>
          <p:cNvSpPr txBox="1"/>
          <p:nvPr/>
        </p:nvSpPr>
        <p:spPr>
          <a:xfrm>
            <a:off x="2975625" y="861138"/>
            <a:ext cx="3242100" cy="3831000"/>
          </a:xfrm>
          <a:prstGeom prst="rect">
            <a:avLst/>
          </a:prstGeom>
          <a:solidFill>
            <a:srgbClr val="D0E0E3"/>
          </a:solid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They birth, feed, teach, care for, and guard all living things.</a:t>
            </a:r>
            <a:endParaRPr>
              <a:latin typeface="Source Code Pro"/>
              <a:ea typeface="Source Code Pro"/>
              <a:cs typeface="Source Code Pro"/>
              <a:sym typeface="Source Code Pro"/>
            </a:endParaRPr>
          </a:p>
          <a:p>
            <a:pPr marL="457200" lvl="0" indent="0" algn="l" rtl="0">
              <a:spcBef>
                <a:spcPts val="0"/>
              </a:spcBef>
              <a:spcAft>
                <a:spcPts val="0"/>
              </a:spcAft>
              <a:buNone/>
            </a:pP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They are protectors, warriors, law-givers, architects, agriculturalists, performers, etc.</a:t>
            </a:r>
            <a:endParaRPr>
              <a:latin typeface="Source Code Pro"/>
              <a:ea typeface="Source Code Pro"/>
              <a:cs typeface="Source Code Pro"/>
              <a:sym typeface="Source Code Pro"/>
            </a:endParaRPr>
          </a:p>
          <a:p>
            <a:pPr marL="457200" lvl="0" indent="0" algn="l" rtl="0">
              <a:spcBef>
                <a:spcPts val="0"/>
              </a:spcBef>
              <a:spcAft>
                <a:spcPts val="0"/>
              </a:spcAft>
              <a:buNone/>
            </a:pP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“...are depictions of the Goddess as Great Mother...the ground from which we derive sustenance and the creator of all life upon it” (Leonard 114).</a:t>
            </a:r>
            <a:endParaRPr>
              <a:latin typeface="Source Code Pro"/>
              <a:ea typeface="Source Code Pro"/>
              <a:cs typeface="Source Code Pro"/>
              <a:sym typeface="Source Code Pro"/>
            </a:endParaRPr>
          </a:p>
        </p:txBody>
      </p:sp>
      <p:pic>
        <p:nvPicPr>
          <p:cNvPr id="97" name="Google Shape;97;p19" descr="Image result for athena goddess of war mythology paiting"/>
          <p:cNvPicPr preferRelativeResize="0"/>
          <p:nvPr/>
        </p:nvPicPr>
        <p:blipFill>
          <a:blip r:embed="rId3">
            <a:alphaModFix/>
          </a:blip>
          <a:stretch>
            <a:fillRect/>
          </a:stretch>
        </p:blipFill>
        <p:spPr>
          <a:xfrm>
            <a:off x="271750" y="1038650"/>
            <a:ext cx="2677800" cy="3476000"/>
          </a:xfrm>
          <a:prstGeom prst="rect">
            <a:avLst/>
          </a:prstGeom>
          <a:noFill/>
          <a:ln>
            <a:noFill/>
          </a:ln>
        </p:spPr>
      </p:pic>
      <p:pic>
        <p:nvPicPr>
          <p:cNvPr id="98" name="Google Shape;98;p19" descr="Image result for artemis goddess painting"/>
          <p:cNvPicPr preferRelativeResize="0"/>
          <p:nvPr/>
        </p:nvPicPr>
        <p:blipFill>
          <a:blip r:embed="rId4">
            <a:alphaModFix/>
          </a:blip>
          <a:stretch>
            <a:fillRect/>
          </a:stretch>
        </p:blipFill>
        <p:spPr>
          <a:xfrm>
            <a:off x="6361175" y="878700"/>
            <a:ext cx="2442925" cy="3635950"/>
          </a:xfrm>
          <a:prstGeom prst="rect">
            <a:avLst/>
          </a:prstGeom>
          <a:noFill/>
          <a:ln>
            <a:noFill/>
          </a:ln>
        </p:spPr>
      </p:pic>
      <p:sp>
        <p:nvSpPr>
          <p:cNvPr id="99" name="Google Shape;99;p19"/>
          <p:cNvSpPr txBox="1"/>
          <p:nvPr/>
        </p:nvSpPr>
        <p:spPr>
          <a:xfrm>
            <a:off x="338050" y="4527875"/>
            <a:ext cx="2611500" cy="62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Code Pro"/>
                <a:ea typeface="Source Code Pro"/>
                <a:cs typeface="Source Code Pro"/>
                <a:sym typeface="Source Code Pro"/>
              </a:rPr>
              <a:t>Athena: Goddess of War</a:t>
            </a:r>
            <a:endParaRPr>
              <a:latin typeface="Source Code Pro"/>
              <a:ea typeface="Source Code Pro"/>
              <a:cs typeface="Source Code Pro"/>
              <a:sym typeface="Source Code Pro"/>
            </a:endParaRPr>
          </a:p>
        </p:txBody>
      </p:sp>
      <p:sp>
        <p:nvSpPr>
          <p:cNvPr id="100" name="Google Shape;100;p19"/>
          <p:cNvSpPr txBox="1"/>
          <p:nvPr/>
        </p:nvSpPr>
        <p:spPr>
          <a:xfrm>
            <a:off x="6243800" y="4514650"/>
            <a:ext cx="2973000" cy="50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Code Pro"/>
                <a:ea typeface="Source Code Pro"/>
                <a:cs typeface="Source Code Pro"/>
                <a:sym typeface="Source Code Pro"/>
              </a:rPr>
              <a:t>Artemis/Diana: Goddess of the Hunt</a:t>
            </a:r>
            <a:endParaRPr>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6151000" y="1081225"/>
            <a:ext cx="2661600" cy="1602600"/>
          </a:xfrm>
          <a:prstGeom prst="rect">
            <a:avLst/>
          </a:prstGeom>
        </p:spPr>
        <p:txBody>
          <a:bodyPr spcFirstLastPara="1" wrap="square" lIns="91425" tIns="91425" rIns="91425" bIns="91425" anchor="ctr" anchorCtr="0">
            <a:noAutofit/>
          </a:bodyPr>
          <a:lstStyle/>
          <a:p>
            <a:pPr marL="457200" lvl="0" indent="-342900" algn="ctr" rtl="0">
              <a:spcBef>
                <a:spcPts val="0"/>
              </a:spcBef>
              <a:spcAft>
                <a:spcPts val="0"/>
              </a:spcAft>
              <a:buSzPts val="1800"/>
              <a:buChar char="-"/>
            </a:pPr>
            <a:r>
              <a:rPr lang="en" sz="1800"/>
              <a:t>Appear in myths as witches, mediums and old wise woman.</a:t>
            </a:r>
            <a:endParaRPr sz="1800"/>
          </a:p>
          <a:p>
            <a:pPr marL="457200" lvl="0" indent="-342900" algn="ctr" rtl="0">
              <a:spcBef>
                <a:spcPts val="0"/>
              </a:spcBef>
              <a:spcAft>
                <a:spcPts val="0"/>
              </a:spcAft>
              <a:buSzPts val="1800"/>
              <a:buChar char="-"/>
            </a:pPr>
            <a:r>
              <a:rPr lang="en" sz="1800"/>
              <a:t>They are operators of fate.</a:t>
            </a:r>
            <a:endParaRPr sz="1800"/>
          </a:p>
        </p:txBody>
      </p:sp>
      <p:sp>
        <p:nvSpPr>
          <p:cNvPr id="106" name="Google Shape;106;p20"/>
          <p:cNvSpPr txBox="1"/>
          <p:nvPr/>
        </p:nvSpPr>
        <p:spPr>
          <a:xfrm>
            <a:off x="1444975" y="119300"/>
            <a:ext cx="6668100" cy="74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chemeClr val="accent1"/>
                </a:solidFill>
                <a:latin typeface="Amatic SC"/>
                <a:ea typeface="Amatic SC"/>
                <a:cs typeface="Amatic SC"/>
                <a:sym typeface="Amatic SC"/>
              </a:rPr>
              <a:t>goddesses of death - goddesses of the underworld</a:t>
            </a:r>
            <a:endParaRPr sz="3600" b="1">
              <a:solidFill>
                <a:schemeClr val="accent1"/>
              </a:solidFill>
              <a:latin typeface="Amatic SC"/>
              <a:ea typeface="Amatic SC"/>
              <a:cs typeface="Amatic SC"/>
              <a:sym typeface="Amatic SC"/>
            </a:endParaRPr>
          </a:p>
        </p:txBody>
      </p:sp>
      <p:sp>
        <p:nvSpPr>
          <p:cNvPr id="107" name="Google Shape;107;p20"/>
          <p:cNvSpPr txBox="1"/>
          <p:nvPr/>
        </p:nvSpPr>
        <p:spPr>
          <a:xfrm>
            <a:off x="371150" y="4414400"/>
            <a:ext cx="5302500" cy="490500"/>
          </a:xfrm>
          <a:prstGeom prst="rect">
            <a:avLst/>
          </a:prstGeom>
          <a:solidFill>
            <a:srgbClr val="FFFFF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800" b="1">
                <a:latin typeface="Amatic SC"/>
                <a:ea typeface="Amatic SC"/>
                <a:cs typeface="Amatic SC"/>
                <a:sym typeface="Amatic SC"/>
              </a:rPr>
              <a:t>Zeus’s three daughters who spin the threads of life are called the Moirae.</a:t>
            </a:r>
            <a:endParaRPr sz="1800" b="1">
              <a:latin typeface="Amatic SC"/>
              <a:ea typeface="Amatic SC"/>
              <a:cs typeface="Amatic SC"/>
              <a:sym typeface="Amatic SC"/>
            </a:endParaRPr>
          </a:p>
        </p:txBody>
      </p:sp>
      <p:pic>
        <p:nvPicPr>
          <p:cNvPr id="108" name="Google Shape;108;p20" descr="Image result for the moirae in hercules"/>
          <p:cNvPicPr preferRelativeResize="0"/>
          <p:nvPr/>
        </p:nvPicPr>
        <p:blipFill>
          <a:blip r:embed="rId3">
            <a:alphaModFix/>
          </a:blip>
          <a:stretch>
            <a:fillRect/>
          </a:stretch>
        </p:blipFill>
        <p:spPr>
          <a:xfrm>
            <a:off x="331400" y="1065263"/>
            <a:ext cx="5381999" cy="3012967"/>
          </a:xfrm>
          <a:prstGeom prst="rect">
            <a:avLst/>
          </a:prstGeom>
          <a:noFill/>
          <a:ln>
            <a:noFill/>
          </a:ln>
        </p:spPr>
      </p:pic>
      <p:sp>
        <p:nvSpPr>
          <p:cNvPr id="109" name="Google Shape;109;p20"/>
          <p:cNvSpPr txBox="1"/>
          <p:nvPr/>
        </p:nvSpPr>
        <p:spPr>
          <a:xfrm>
            <a:off x="6044950" y="3043050"/>
            <a:ext cx="2982900" cy="1702800"/>
          </a:xfrm>
          <a:prstGeom prst="rect">
            <a:avLst/>
          </a:prstGeom>
          <a:solidFill>
            <a:srgbClr val="FFFFFF"/>
          </a:solidFill>
          <a:ln>
            <a:noFill/>
          </a:ln>
        </p:spPr>
        <p:txBody>
          <a:bodyPr spcFirstLastPara="1" wrap="square" lIns="91425" tIns="91425" rIns="91425" bIns="91425" anchor="t" anchorCtr="0">
            <a:noAutofit/>
          </a:bodyPr>
          <a:lstStyle/>
          <a:p>
            <a:pPr marL="457200" lvl="0" indent="-355600" algn="l" rtl="0">
              <a:spcBef>
                <a:spcPts val="0"/>
              </a:spcBef>
              <a:spcAft>
                <a:spcPts val="0"/>
              </a:spcAft>
              <a:buSzPts val="2000"/>
              <a:buFont typeface="Amatic SC"/>
              <a:buChar char="-"/>
            </a:pPr>
            <a:r>
              <a:rPr lang="en" sz="2000" b="1">
                <a:latin typeface="Amatic SC"/>
                <a:ea typeface="Amatic SC"/>
                <a:cs typeface="Amatic SC"/>
                <a:sym typeface="Amatic SC"/>
              </a:rPr>
              <a:t>Clotho → the spinner (right)</a:t>
            </a:r>
            <a:endParaRPr sz="2000" b="1">
              <a:latin typeface="Amatic SC"/>
              <a:ea typeface="Amatic SC"/>
              <a:cs typeface="Amatic SC"/>
              <a:sym typeface="Amatic SC"/>
            </a:endParaRPr>
          </a:p>
          <a:p>
            <a:pPr marL="457200" lvl="0" indent="0" algn="l" rtl="0">
              <a:spcBef>
                <a:spcPts val="0"/>
              </a:spcBef>
              <a:spcAft>
                <a:spcPts val="0"/>
              </a:spcAft>
              <a:buNone/>
            </a:pPr>
            <a:endParaRPr sz="2000" b="1">
              <a:latin typeface="Amatic SC"/>
              <a:ea typeface="Amatic SC"/>
              <a:cs typeface="Amatic SC"/>
              <a:sym typeface="Amatic SC"/>
            </a:endParaRPr>
          </a:p>
          <a:p>
            <a:pPr marL="457200" lvl="0" indent="-355600" algn="l" rtl="0">
              <a:spcBef>
                <a:spcPts val="0"/>
              </a:spcBef>
              <a:spcAft>
                <a:spcPts val="0"/>
              </a:spcAft>
              <a:buSzPts val="2000"/>
              <a:buFont typeface="Amatic SC"/>
              <a:buChar char="-"/>
            </a:pPr>
            <a:r>
              <a:rPr lang="en" sz="2000" b="1">
                <a:latin typeface="Amatic SC"/>
                <a:ea typeface="Amatic SC"/>
                <a:cs typeface="Amatic SC"/>
                <a:sym typeface="Amatic SC"/>
              </a:rPr>
              <a:t>Lachesis → The measurer (left)</a:t>
            </a:r>
            <a:endParaRPr sz="2000" b="1">
              <a:latin typeface="Amatic SC"/>
              <a:ea typeface="Amatic SC"/>
              <a:cs typeface="Amatic SC"/>
              <a:sym typeface="Amatic SC"/>
            </a:endParaRPr>
          </a:p>
          <a:p>
            <a:pPr marL="457200" lvl="0" indent="0" algn="l" rtl="0">
              <a:spcBef>
                <a:spcPts val="0"/>
              </a:spcBef>
              <a:spcAft>
                <a:spcPts val="0"/>
              </a:spcAft>
              <a:buNone/>
            </a:pPr>
            <a:endParaRPr sz="2000" b="1">
              <a:latin typeface="Amatic SC"/>
              <a:ea typeface="Amatic SC"/>
              <a:cs typeface="Amatic SC"/>
              <a:sym typeface="Amatic SC"/>
            </a:endParaRPr>
          </a:p>
          <a:p>
            <a:pPr marL="457200" lvl="0" indent="-355600" algn="l" rtl="0">
              <a:spcBef>
                <a:spcPts val="0"/>
              </a:spcBef>
              <a:spcAft>
                <a:spcPts val="0"/>
              </a:spcAft>
              <a:buSzPts val="2000"/>
              <a:buFont typeface="Amatic SC"/>
              <a:buChar char="-"/>
            </a:pPr>
            <a:r>
              <a:rPr lang="en" sz="2000" b="1">
                <a:latin typeface="Amatic SC"/>
                <a:ea typeface="Amatic SC"/>
                <a:cs typeface="Amatic SC"/>
                <a:sym typeface="Amatic SC"/>
              </a:rPr>
              <a:t>Atropos → the cutter (center)</a:t>
            </a:r>
            <a:endParaRPr sz="2000" b="1">
              <a:latin typeface="Amatic SC"/>
              <a:ea typeface="Amatic SC"/>
              <a:cs typeface="Amatic SC"/>
              <a:sym typeface="Amatic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2346300" y="137025"/>
            <a:ext cx="4056600" cy="74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Goddesses of regeneration </a:t>
            </a:r>
            <a:endParaRPr/>
          </a:p>
        </p:txBody>
      </p:sp>
      <p:sp>
        <p:nvSpPr>
          <p:cNvPr id="115" name="Google Shape;115;p21"/>
          <p:cNvSpPr txBox="1"/>
          <p:nvPr/>
        </p:nvSpPr>
        <p:spPr>
          <a:xfrm>
            <a:off x="5631000" y="1087000"/>
            <a:ext cx="3513000" cy="37119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Goddesses of love, sexual desire, and beauty. </a:t>
            </a:r>
            <a:endParaRPr>
              <a:latin typeface="Source Code Pro"/>
              <a:ea typeface="Source Code Pro"/>
              <a:cs typeface="Source Code Pro"/>
              <a:sym typeface="Source Code Pro"/>
            </a:endParaRPr>
          </a:p>
          <a:p>
            <a:pPr marL="457200" lvl="0" indent="0" algn="l" rtl="0">
              <a:spcBef>
                <a:spcPts val="0"/>
              </a:spcBef>
              <a:spcAft>
                <a:spcPts val="0"/>
              </a:spcAft>
              <a:buNone/>
            </a:pP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Appear as virgins and nymphs in mythology.</a:t>
            </a:r>
            <a:endParaRPr>
              <a:latin typeface="Source Code Pro"/>
              <a:ea typeface="Source Code Pro"/>
              <a:cs typeface="Source Code Pro"/>
              <a:sym typeface="Source Code Pro"/>
            </a:endParaRPr>
          </a:p>
          <a:p>
            <a:pPr marL="457200" lvl="0" indent="0" algn="l" rtl="0">
              <a:spcBef>
                <a:spcPts val="0"/>
              </a:spcBef>
              <a:spcAft>
                <a:spcPts val="0"/>
              </a:spcAft>
              <a:buNone/>
            </a:pP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“Their pulsing sexual energies impel mortal creation to renew itself, and thus their influence redeems individual morality through beauty, passion, and offspring” (Leonard 121).</a:t>
            </a:r>
            <a:endParaRPr>
              <a:latin typeface="Source Code Pro"/>
              <a:ea typeface="Source Code Pro"/>
              <a:cs typeface="Source Code Pro"/>
              <a:sym typeface="Source Code Pro"/>
            </a:endParaRPr>
          </a:p>
        </p:txBody>
      </p:sp>
      <p:pic>
        <p:nvPicPr>
          <p:cNvPr id="116" name="Google Shape;116;p21" descr="Image result for aphrodite"/>
          <p:cNvPicPr preferRelativeResize="0"/>
          <p:nvPr/>
        </p:nvPicPr>
        <p:blipFill>
          <a:blip r:embed="rId3">
            <a:alphaModFix/>
          </a:blip>
          <a:stretch>
            <a:fillRect/>
          </a:stretch>
        </p:blipFill>
        <p:spPr>
          <a:xfrm>
            <a:off x="278375" y="885225"/>
            <a:ext cx="5352626" cy="3476150"/>
          </a:xfrm>
          <a:prstGeom prst="rect">
            <a:avLst/>
          </a:prstGeom>
          <a:noFill/>
          <a:ln>
            <a:noFill/>
          </a:ln>
        </p:spPr>
      </p:pic>
      <p:sp>
        <p:nvSpPr>
          <p:cNvPr id="117" name="Google Shape;117;p21"/>
          <p:cNvSpPr txBox="1"/>
          <p:nvPr/>
        </p:nvSpPr>
        <p:spPr>
          <a:xfrm>
            <a:off x="1198188" y="4480700"/>
            <a:ext cx="3513000" cy="3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Code Pro"/>
                <a:ea typeface="Source Code Pro"/>
                <a:cs typeface="Source Code Pro"/>
                <a:sym typeface="Source Code Pro"/>
              </a:rPr>
              <a:t>Aphrodite: The Goddess of Love</a:t>
            </a:r>
            <a:endParaRPr>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311700" y="185600"/>
            <a:ext cx="2808000" cy="57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Ovid’s metamorphoses</a:t>
            </a:r>
            <a:endParaRPr/>
          </a:p>
        </p:txBody>
      </p:sp>
      <p:sp>
        <p:nvSpPr>
          <p:cNvPr id="123" name="Google Shape;123;p22"/>
          <p:cNvSpPr txBox="1">
            <a:spLocks noGrp="1"/>
          </p:cNvSpPr>
          <p:nvPr>
            <p:ph type="body" idx="1"/>
          </p:nvPr>
        </p:nvSpPr>
        <p:spPr>
          <a:xfrm>
            <a:off x="311700" y="848400"/>
            <a:ext cx="3280800" cy="41712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a:t>Ovid was a Roman Poet who wrote very controversial books</a:t>
            </a:r>
            <a:endParaRPr/>
          </a:p>
          <a:p>
            <a:pPr marL="457200" lvl="0" indent="-304800" algn="l" rtl="0">
              <a:spcBef>
                <a:spcPts val="0"/>
              </a:spcBef>
              <a:spcAft>
                <a:spcPts val="0"/>
              </a:spcAft>
              <a:buSzPts val="1200"/>
              <a:buChar char="❖"/>
            </a:pPr>
            <a:r>
              <a:rPr lang="en"/>
              <a:t>He wrote Ars Amatoria → a how-to book on seducing woman.</a:t>
            </a:r>
            <a:endParaRPr/>
          </a:p>
          <a:p>
            <a:pPr marL="457200" lvl="0" indent="-304800" algn="l" rtl="0">
              <a:spcBef>
                <a:spcPts val="0"/>
              </a:spcBef>
              <a:spcAft>
                <a:spcPts val="0"/>
              </a:spcAft>
              <a:buSzPts val="1200"/>
              <a:buChar char="❖"/>
            </a:pPr>
            <a:r>
              <a:rPr lang="en"/>
              <a:t>Lastly came Metamorphoses which is considered to be a very gender political book.</a:t>
            </a:r>
            <a:endParaRPr/>
          </a:p>
          <a:p>
            <a:pPr marL="457200" lvl="0" indent="-304800" algn="l" rtl="0">
              <a:spcBef>
                <a:spcPts val="0"/>
              </a:spcBef>
              <a:spcAft>
                <a:spcPts val="0"/>
              </a:spcAft>
              <a:buSzPts val="1200"/>
              <a:buChar char="❖"/>
            </a:pPr>
            <a:r>
              <a:rPr lang="en"/>
              <a:t>In the book he depicts gods and rulers as shameless and feel no guilt when committing adultery, rape, lying, etc.</a:t>
            </a:r>
            <a:endParaRPr/>
          </a:p>
          <a:p>
            <a:pPr marL="457200" lvl="0" indent="-304800" algn="l" rtl="0">
              <a:spcBef>
                <a:spcPts val="0"/>
              </a:spcBef>
              <a:spcAft>
                <a:spcPts val="0"/>
              </a:spcAft>
              <a:buSzPts val="1200"/>
              <a:buChar char="❖"/>
            </a:pPr>
            <a:r>
              <a:rPr lang="en"/>
              <a:t>In a chapter of the book, he tells the myth of Callisto and Arcas which has been known to have multiple versions in different myths. </a:t>
            </a:r>
            <a:endParaRPr/>
          </a:p>
        </p:txBody>
      </p:sp>
      <p:pic>
        <p:nvPicPr>
          <p:cNvPr id="124" name="Google Shape;124;p22" descr="Image result for ovid metamorphoses hd"/>
          <p:cNvPicPr preferRelativeResize="0"/>
          <p:nvPr/>
        </p:nvPicPr>
        <p:blipFill>
          <a:blip r:embed="rId3">
            <a:alphaModFix/>
          </a:blip>
          <a:stretch>
            <a:fillRect/>
          </a:stretch>
        </p:blipFill>
        <p:spPr>
          <a:xfrm>
            <a:off x="6323350" y="185600"/>
            <a:ext cx="2637900" cy="3517200"/>
          </a:xfrm>
          <a:prstGeom prst="rect">
            <a:avLst/>
          </a:prstGeom>
          <a:noFill/>
          <a:ln>
            <a:noFill/>
          </a:ln>
        </p:spPr>
      </p:pic>
      <p:pic>
        <p:nvPicPr>
          <p:cNvPr id="125" name="Google Shape;125;p22" descr="Image result for ovid"/>
          <p:cNvPicPr preferRelativeResize="0"/>
          <p:nvPr/>
        </p:nvPicPr>
        <p:blipFill>
          <a:blip r:embed="rId4">
            <a:alphaModFix/>
          </a:blip>
          <a:stretch>
            <a:fillRect/>
          </a:stretch>
        </p:blipFill>
        <p:spPr>
          <a:xfrm>
            <a:off x="3742750" y="185600"/>
            <a:ext cx="2143125" cy="2143125"/>
          </a:xfrm>
          <a:prstGeom prst="rect">
            <a:avLst/>
          </a:prstGeom>
          <a:noFill/>
          <a:ln>
            <a:noFill/>
          </a:ln>
        </p:spPr>
      </p:pic>
      <p:sp>
        <p:nvSpPr>
          <p:cNvPr id="126" name="Google Shape;126;p22"/>
          <p:cNvSpPr txBox="1"/>
          <p:nvPr/>
        </p:nvSpPr>
        <p:spPr>
          <a:xfrm>
            <a:off x="3850963" y="2492200"/>
            <a:ext cx="1816200" cy="169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Code Pro"/>
                <a:ea typeface="Source Code Pro"/>
                <a:cs typeface="Source Code Pro"/>
                <a:sym typeface="Source Code Pro"/>
              </a:rPr>
              <a:t>Watch “Great Greek Myths” Season 1 Episode 2: Zeus in Love on Amazon Prime Video</a:t>
            </a:r>
            <a:endParaRPr>
              <a:latin typeface="Source Code Pro"/>
              <a:ea typeface="Source Code Pro"/>
              <a:cs typeface="Source Code Pro"/>
              <a:sym typeface="Source Code Pro"/>
            </a:endParaRPr>
          </a:p>
        </p:txBody>
      </p:sp>
      <p:sp>
        <p:nvSpPr>
          <p:cNvPr id="127" name="Google Shape;127;p22"/>
          <p:cNvSpPr txBox="1"/>
          <p:nvPr/>
        </p:nvSpPr>
        <p:spPr>
          <a:xfrm>
            <a:off x="6263788" y="4056150"/>
            <a:ext cx="2637900" cy="88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chemeClr val="hlink"/>
                </a:solidFill>
                <a:hlinkClick r:id="rId5"/>
              </a:rPr>
              <a:t>https://www.amazon.com/gp/video/detail/B07HNQFP2X/ref=atv_hm_hom_1_c_iEgOEZ_2_1</a:t>
            </a:r>
            <a:endParaRPr>
              <a:latin typeface="Source Code Pro"/>
              <a:ea typeface="Source Code Pro"/>
              <a:cs typeface="Source Code Pro"/>
              <a:sym typeface="Source Code Pro"/>
            </a:endParaRPr>
          </a:p>
        </p:txBody>
      </p:sp>
      <p:sp>
        <p:nvSpPr>
          <p:cNvPr id="128" name="Google Shape;128;p22"/>
          <p:cNvSpPr/>
          <p:nvPr/>
        </p:nvSpPr>
        <p:spPr>
          <a:xfrm rot="5400000">
            <a:off x="4793785" y="3905400"/>
            <a:ext cx="742500" cy="1044000"/>
          </a:xfrm>
          <a:prstGeom prst="bentUpArrow">
            <a:avLst>
              <a:gd name="adj1" fmla="val 25000"/>
              <a:gd name="adj2" fmla="val 25000"/>
              <a:gd name="adj3"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32"/>
        <p:cNvGrpSpPr/>
        <p:nvPr/>
      </p:nvGrpSpPr>
      <p:grpSpPr>
        <a:xfrm>
          <a:off x="0" y="0"/>
          <a:ext cx="0" cy="0"/>
          <a:chOff x="0" y="0"/>
          <a:chExt cx="0" cy="0"/>
        </a:xfrm>
      </p:grpSpPr>
      <p:sp>
        <p:nvSpPr>
          <p:cNvPr id="133" name="Google Shape;133;p23"/>
          <p:cNvSpPr txBox="1">
            <a:spLocks noGrp="1"/>
          </p:cNvSpPr>
          <p:nvPr>
            <p:ph type="body" idx="1"/>
          </p:nvPr>
        </p:nvSpPr>
        <p:spPr>
          <a:xfrm>
            <a:off x="73100" y="900350"/>
            <a:ext cx="3354000" cy="40650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a:t>Callisto: Young virgin nymph a part of Diana’s/Artemis’ group of nymph warriors</a:t>
            </a:r>
            <a:endParaRPr/>
          </a:p>
          <a:p>
            <a:pPr marL="457200" lvl="0" indent="-304800" algn="l" rtl="0">
              <a:spcBef>
                <a:spcPts val="0"/>
              </a:spcBef>
              <a:spcAft>
                <a:spcPts val="0"/>
              </a:spcAft>
              <a:buSzPts val="1200"/>
              <a:buChar char="-"/>
            </a:pPr>
            <a:r>
              <a:rPr lang="en"/>
              <a:t>Diana/Artemis: leader of the nymphs; banishes Callisto for breaking her chastity</a:t>
            </a:r>
            <a:endParaRPr/>
          </a:p>
          <a:p>
            <a:pPr marL="457200" lvl="0" indent="-304800" algn="l" rtl="0">
              <a:spcBef>
                <a:spcPts val="0"/>
              </a:spcBef>
              <a:spcAft>
                <a:spcPts val="0"/>
              </a:spcAft>
              <a:buSzPts val="1200"/>
              <a:buChar char="-"/>
            </a:pPr>
            <a:r>
              <a:rPr lang="en"/>
              <a:t>Zeus/Jove: rapes Callisto in the form of Diana; turns Callisto into the constellations of Ursa Major and son Ursa Minor</a:t>
            </a:r>
            <a:endParaRPr/>
          </a:p>
          <a:p>
            <a:pPr marL="457200" lvl="0" indent="-304800" algn="l" rtl="0">
              <a:spcBef>
                <a:spcPts val="0"/>
              </a:spcBef>
              <a:spcAft>
                <a:spcPts val="0"/>
              </a:spcAft>
              <a:buSzPts val="1200"/>
              <a:buChar char="-"/>
            </a:pPr>
            <a:r>
              <a:rPr lang="en"/>
              <a:t>Hera/Juno: turned Callisto into a bear for “sleeping” with Zeus and giving birth to a bastard child.</a:t>
            </a:r>
            <a:endParaRPr/>
          </a:p>
          <a:p>
            <a:pPr marL="457200" lvl="0" indent="-304800" algn="l" rtl="0">
              <a:spcBef>
                <a:spcPts val="0"/>
              </a:spcBef>
              <a:spcAft>
                <a:spcPts val="0"/>
              </a:spcAft>
              <a:buSzPts val="1200"/>
              <a:buChar char="-"/>
            </a:pPr>
            <a:r>
              <a:rPr lang="en"/>
              <a:t>Arcas: Callisto’s and Zeus’s son who tries to kill his mother when she was a bear.</a:t>
            </a:r>
            <a:endParaRPr/>
          </a:p>
        </p:txBody>
      </p:sp>
      <p:sp>
        <p:nvSpPr>
          <p:cNvPr id="134" name="Google Shape;134;p23"/>
          <p:cNvSpPr txBox="1">
            <a:spLocks noGrp="1"/>
          </p:cNvSpPr>
          <p:nvPr>
            <p:ph type="title"/>
          </p:nvPr>
        </p:nvSpPr>
        <p:spPr>
          <a:xfrm>
            <a:off x="73100" y="14465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highlight>
                  <a:srgbClr val="00FFFF"/>
                </a:highlight>
              </a:rPr>
              <a:t>Callisto and arcas</a:t>
            </a:r>
            <a:endParaRPr sz="3600">
              <a:highlight>
                <a:srgbClr val="00FFFF"/>
              </a:highlight>
            </a:endParaRPr>
          </a:p>
        </p:txBody>
      </p:sp>
      <p:sp>
        <p:nvSpPr>
          <p:cNvPr id="135" name="Google Shape;135;p23"/>
          <p:cNvSpPr txBox="1"/>
          <p:nvPr/>
        </p:nvSpPr>
        <p:spPr>
          <a:xfrm>
            <a:off x="3685300" y="3361325"/>
            <a:ext cx="5090400" cy="160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FF"/>
                </a:solidFill>
                <a:latin typeface="Source Code Pro"/>
                <a:ea typeface="Source Code Pro"/>
                <a:cs typeface="Source Code Pro"/>
                <a:sym typeface="Source Code Pro"/>
              </a:rPr>
              <a:t>Discussion:</a:t>
            </a:r>
            <a:r>
              <a:rPr lang="en">
                <a:latin typeface="Source Code Pro"/>
                <a:ea typeface="Source Code Pro"/>
                <a:cs typeface="Source Code Pro"/>
                <a:sym typeface="Source Code Pro"/>
              </a:rPr>
              <a:t> Who are the female divines? What are your thoughts on Artemis/Diana, a warrior woman, and Hera, the queen of heaven, enforcing chastity rules and yet, punishing Callisto for being raped; even though, it was Zeus who acted against that sanctity?</a:t>
            </a:r>
            <a:endParaRPr>
              <a:latin typeface="Source Code Pro"/>
              <a:ea typeface="Source Code Pro"/>
              <a:cs typeface="Source Code Pro"/>
              <a:sym typeface="Source Code Pro"/>
            </a:endParaRPr>
          </a:p>
        </p:txBody>
      </p:sp>
      <p:pic>
        <p:nvPicPr>
          <p:cNvPr id="136" name="Google Shape;136;p23" descr="Image result for arcas shooting callisto paintings hd"/>
          <p:cNvPicPr preferRelativeResize="0"/>
          <p:nvPr/>
        </p:nvPicPr>
        <p:blipFill>
          <a:blip r:embed="rId3">
            <a:alphaModFix/>
          </a:blip>
          <a:stretch>
            <a:fillRect/>
          </a:stretch>
        </p:blipFill>
        <p:spPr>
          <a:xfrm>
            <a:off x="3579250" y="265125"/>
            <a:ext cx="5090400" cy="291605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03150" y="145750"/>
            <a:ext cx="8537700" cy="74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rPr>
              <a:t>Extra Credit</a:t>
            </a:r>
            <a:r>
              <a:rPr lang="en"/>
              <a:t> - visit the getty villa</a:t>
            </a:r>
            <a:endParaRPr/>
          </a:p>
        </p:txBody>
      </p:sp>
      <p:sp>
        <p:nvSpPr>
          <p:cNvPr id="142" name="Google Shape;142;p24"/>
          <p:cNvSpPr txBox="1"/>
          <p:nvPr/>
        </p:nvSpPr>
        <p:spPr>
          <a:xfrm>
            <a:off x="424200" y="954450"/>
            <a:ext cx="3606000" cy="40773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Visit the Getty Villa in Malibu, California.</a:t>
            </a: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Specifically visit the “Greek and Roman Deities at the Villa” collection on the map. </a:t>
            </a: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Take a photo of you with your favorite exhibit. Do not forget! The picture is needed for credit!!</a:t>
            </a:r>
            <a:endParaRPr>
              <a:latin typeface="Source Code Pro"/>
              <a:ea typeface="Source Code Pro"/>
              <a:cs typeface="Source Code Pro"/>
              <a:sym typeface="Source Code Pro"/>
            </a:endParaRPr>
          </a:p>
          <a:p>
            <a:pPr marL="457200" lvl="0" indent="-317500" algn="l" rtl="0">
              <a:spcBef>
                <a:spcPts val="0"/>
              </a:spcBef>
              <a:spcAft>
                <a:spcPts val="0"/>
              </a:spcAft>
              <a:buSzPts val="1400"/>
              <a:buFont typeface="Source Code Pro"/>
              <a:buChar char="-"/>
            </a:pPr>
            <a:r>
              <a:rPr lang="en">
                <a:latin typeface="Source Code Pro"/>
                <a:ea typeface="Source Code Pro"/>
                <a:cs typeface="Source Code Pro"/>
                <a:sym typeface="Source Code Pro"/>
              </a:rPr>
              <a:t>Write a page as to: Why you picked that exhibit? What stood out to you the most about it? Did you enjoy this trip? What did you learn? </a:t>
            </a:r>
            <a:endParaRPr>
              <a:latin typeface="Source Code Pro"/>
              <a:ea typeface="Source Code Pro"/>
              <a:cs typeface="Source Code Pro"/>
              <a:sym typeface="Source Code Pro"/>
            </a:endParaRPr>
          </a:p>
        </p:txBody>
      </p:sp>
      <p:sp>
        <p:nvSpPr>
          <p:cNvPr id="143" name="Google Shape;143;p24"/>
          <p:cNvSpPr txBox="1"/>
          <p:nvPr/>
        </p:nvSpPr>
        <p:spPr>
          <a:xfrm>
            <a:off x="4318950" y="954438"/>
            <a:ext cx="4255800" cy="16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ource Code Pro"/>
                <a:ea typeface="Source Code Pro"/>
                <a:cs typeface="Source Code Pro"/>
                <a:sym typeface="Source Code Pro"/>
              </a:rPr>
              <a:t>Here’s a handout of all the exhibits from the Villa’s collection on Greek and Roman Deities.Some of these exhibits may not be present so make sure you write on something that is there.The handout has the exhibits gallery/room numbers!</a:t>
            </a:r>
            <a:endParaRPr>
              <a:latin typeface="Source Code Pro"/>
              <a:ea typeface="Source Code Pro"/>
              <a:cs typeface="Source Code Pro"/>
              <a:sym typeface="Source Code Pro"/>
            </a:endParaRPr>
          </a:p>
        </p:txBody>
      </p:sp>
      <p:sp>
        <p:nvSpPr>
          <p:cNvPr id="144" name="Google Shape;144;p24"/>
          <p:cNvSpPr txBox="1"/>
          <p:nvPr/>
        </p:nvSpPr>
        <p:spPr>
          <a:xfrm>
            <a:off x="4486488" y="2571750"/>
            <a:ext cx="3486600" cy="54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chemeClr val="hlink"/>
                </a:solidFill>
                <a:hlinkClick r:id="rId3"/>
              </a:rPr>
              <a:t>https://www.getty.edu/education/teachers/trippack/downloads/vsi_talkshow_previsit_deities_villa.pdf</a:t>
            </a:r>
            <a:endParaRPr>
              <a:latin typeface="Source Code Pro"/>
              <a:ea typeface="Source Code Pro"/>
              <a:cs typeface="Source Code Pro"/>
              <a:sym typeface="Source Code Pro"/>
            </a:endParaRPr>
          </a:p>
        </p:txBody>
      </p:sp>
      <p:pic>
        <p:nvPicPr>
          <p:cNvPr id="145" name="Google Shape;145;p24" descr="Image result for getty villa"/>
          <p:cNvPicPr preferRelativeResize="0"/>
          <p:nvPr/>
        </p:nvPicPr>
        <p:blipFill>
          <a:blip r:embed="rId4">
            <a:alphaModFix/>
          </a:blip>
          <a:stretch>
            <a:fillRect/>
          </a:stretch>
        </p:blipFill>
        <p:spPr>
          <a:xfrm>
            <a:off x="4318948" y="3273075"/>
            <a:ext cx="3821702" cy="1617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49"/>
        <p:cNvGrpSpPr/>
        <p:nvPr/>
      </p:nvGrpSpPr>
      <p:grpSpPr>
        <a:xfrm>
          <a:off x="0" y="0"/>
          <a:ext cx="0" cy="0"/>
          <a:chOff x="0" y="0"/>
          <a:chExt cx="0" cy="0"/>
        </a:xfrm>
      </p:grpSpPr>
      <p:sp>
        <p:nvSpPr>
          <p:cNvPr id="150" name="Google Shape;150;p2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Week 3 - the female divine in popular culture</a:t>
            </a:r>
            <a:endParaRPr/>
          </a:p>
        </p:txBody>
      </p:sp>
      <p:sp>
        <p:nvSpPr>
          <p:cNvPr id="151" name="Google Shape;151;p2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What is popular culture?</a:t>
            </a:r>
            <a:endParaRPr/>
          </a:p>
          <a:p>
            <a:pPr marL="457200" lvl="0" indent="-342900" algn="l" rtl="0">
              <a:spcBef>
                <a:spcPts val="0"/>
              </a:spcBef>
              <a:spcAft>
                <a:spcPts val="0"/>
              </a:spcAft>
              <a:buSzPts val="1800"/>
              <a:buChar char="-"/>
            </a:pPr>
            <a:r>
              <a:rPr lang="en"/>
              <a:t>Where is the female divine seen in popular culture?</a:t>
            </a:r>
            <a:endParaRPr/>
          </a:p>
          <a:p>
            <a:pPr marL="457200" lvl="0" indent="-342900" algn="l" rtl="0">
              <a:spcBef>
                <a:spcPts val="0"/>
              </a:spcBef>
              <a:spcAft>
                <a:spcPts val="0"/>
              </a:spcAft>
              <a:buSzPts val="1800"/>
              <a:buChar char="-"/>
            </a:pPr>
            <a:r>
              <a:rPr lang="en"/>
              <a:t>Explain the short mini project that will be done in class.</a:t>
            </a:r>
            <a:endParaRPr/>
          </a:p>
          <a:p>
            <a:pPr marL="457200" lvl="0" indent="-342900" algn="l" rtl="0">
              <a:spcBef>
                <a:spcPts val="0"/>
              </a:spcBef>
              <a:spcAft>
                <a:spcPts val="0"/>
              </a:spcAft>
              <a:buSzPts val="1800"/>
              <a:buChar char="-"/>
            </a:pPr>
            <a:r>
              <a:rPr lang="en"/>
              <a:t>Present projects.</a:t>
            </a:r>
            <a:endParaRPr/>
          </a:p>
          <a:p>
            <a:pPr marL="457200" lvl="0" indent="-342900" algn="l" rtl="0">
              <a:spcBef>
                <a:spcPts val="0"/>
              </a:spcBef>
              <a:spcAft>
                <a:spcPts val="0"/>
              </a:spcAft>
              <a:buSzPts val="1800"/>
              <a:buChar char="-"/>
            </a:pPr>
            <a:r>
              <a:rPr lang="en"/>
              <a:t>After project is done, discuss why the project was beneficial and relevant to the topic and why?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txBox="1">
            <a:spLocks noGrp="1"/>
          </p:cNvSpPr>
          <p:nvPr>
            <p:ph type="title"/>
          </p:nvPr>
        </p:nvSpPr>
        <p:spPr>
          <a:xfrm>
            <a:off x="182625" y="-94425"/>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Female Divine IN popular Culture </a:t>
            </a:r>
            <a:endParaRPr/>
          </a:p>
        </p:txBody>
      </p:sp>
      <p:pic>
        <p:nvPicPr>
          <p:cNvPr id="157" name="Google Shape;157;p26"/>
          <p:cNvPicPr preferRelativeResize="0"/>
          <p:nvPr/>
        </p:nvPicPr>
        <p:blipFill>
          <a:blip r:embed="rId3">
            <a:alphaModFix/>
          </a:blip>
          <a:stretch>
            <a:fillRect/>
          </a:stretch>
        </p:blipFill>
        <p:spPr>
          <a:xfrm>
            <a:off x="-3" y="2404972"/>
            <a:ext cx="5485375" cy="3511525"/>
          </a:xfrm>
          <a:prstGeom prst="rect">
            <a:avLst/>
          </a:prstGeom>
          <a:noFill/>
          <a:ln>
            <a:noFill/>
          </a:ln>
        </p:spPr>
      </p:pic>
      <p:pic>
        <p:nvPicPr>
          <p:cNvPr id="158" name="Google Shape;158;p26"/>
          <p:cNvPicPr preferRelativeResize="0"/>
          <p:nvPr/>
        </p:nvPicPr>
        <p:blipFill>
          <a:blip r:embed="rId4">
            <a:alphaModFix/>
          </a:blip>
          <a:stretch>
            <a:fillRect/>
          </a:stretch>
        </p:blipFill>
        <p:spPr>
          <a:xfrm>
            <a:off x="5485375" y="2571746"/>
            <a:ext cx="3593374" cy="2564105"/>
          </a:xfrm>
          <a:prstGeom prst="rect">
            <a:avLst/>
          </a:prstGeom>
          <a:noFill/>
          <a:ln>
            <a:noFill/>
          </a:ln>
        </p:spPr>
      </p:pic>
      <p:pic>
        <p:nvPicPr>
          <p:cNvPr id="159" name="Google Shape;159;p26"/>
          <p:cNvPicPr preferRelativeResize="0"/>
          <p:nvPr/>
        </p:nvPicPr>
        <p:blipFill>
          <a:blip r:embed="rId5">
            <a:alphaModFix/>
          </a:blip>
          <a:stretch>
            <a:fillRect/>
          </a:stretch>
        </p:blipFill>
        <p:spPr>
          <a:xfrm>
            <a:off x="7160688" y="7650"/>
            <a:ext cx="1918062" cy="2564100"/>
          </a:xfrm>
          <a:prstGeom prst="rect">
            <a:avLst/>
          </a:prstGeom>
          <a:noFill/>
          <a:ln>
            <a:noFill/>
          </a:ln>
        </p:spPr>
      </p:pic>
      <p:pic>
        <p:nvPicPr>
          <p:cNvPr id="160" name="Google Shape;160;p26"/>
          <p:cNvPicPr preferRelativeResize="0"/>
          <p:nvPr/>
        </p:nvPicPr>
        <p:blipFill>
          <a:blip r:embed="rId6">
            <a:alphaModFix/>
          </a:blip>
          <a:stretch>
            <a:fillRect/>
          </a:stretch>
        </p:blipFill>
        <p:spPr>
          <a:xfrm>
            <a:off x="0" y="637650"/>
            <a:ext cx="3658175" cy="1934101"/>
          </a:xfrm>
          <a:prstGeom prst="rect">
            <a:avLst/>
          </a:prstGeom>
          <a:noFill/>
          <a:ln>
            <a:noFill/>
          </a:ln>
        </p:spPr>
      </p:pic>
      <p:pic>
        <p:nvPicPr>
          <p:cNvPr id="161" name="Google Shape;161;p26"/>
          <p:cNvPicPr preferRelativeResize="0"/>
          <p:nvPr/>
        </p:nvPicPr>
        <p:blipFill>
          <a:blip r:embed="rId7">
            <a:alphaModFix/>
          </a:blip>
          <a:stretch>
            <a:fillRect/>
          </a:stretch>
        </p:blipFill>
        <p:spPr>
          <a:xfrm>
            <a:off x="3564126" y="582388"/>
            <a:ext cx="1757599" cy="2124074"/>
          </a:xfrm>
          <a:prstGeom prst="rect">
            <a:avLst/>
          </a:prstGeom>
          <a:noFill/>
          <a:ln>
            <a:noFill/>
          </a:ln>
        </p:spPr>
      </p:pic>
      <p:pic>
        <p:nvPicPr>
          <p:cNvPr id="162" name="Google Shape;162;p26"/>
          <p:cNvPicPr preferRelativeResize="0"/>
          <p:nvPr/>
        </p:nvPicPr>
        <p:blipFill>
          <a:blip r:embed="rId8">
            <a:alphaModFix/>
          </a:blip>
          <a:stretch>
            <a:fillRect/>
          </a:stretch>
        </p:blipFill>
        <p:spPr>
          <a:xfrm>
            <a:off x="5321725" y="539308"/>
            <a:ext cx="1838976" cy="222241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6"/>
        <p:cNvGrpSpPr/>
        <p:nvPr/>
      </p:nvGrpSpPr>
      <p:grpSpPr>
        <a:xfrm>
          <a:off x="0" y="0"/>
          <a:ext cx="0" cy="0"/>
          <a:chOff x="0" y="0"/>
          <a:chExt cx="0" cy="0"/>
        </a:xfrm>
      </p:grpSpPr>
      <p:sp>
        <p:nvSpPr>
          <p:cNvPr id="167" name="Google Shape;167;p27"/>
          <p:cNvSpPr txBox="1">
            <a:spLocks noGrp="1"/>
          </p:cNvSpPr>
          <p:nvPr>
            <p:ph type="title"/>
          </p:nvPr>
        </p:nvSpPr>
        <p:spPr>
          <a:xfrm>
            <a:off x="311700" y="2191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Assignment </a:t>
            </a:r>
            <a:endParaRPr/>
          </a:p>
        </p:txBody>
      </p:sp>
      <p:sp>
        <p:nvSpPr>
          <p:cNvPr id="168" name="Google Shape;168;p27"/>
          <p:cNvSpPr txBox="1">
            <a:spLocks noGrp="1"/>
          </p:cNvSpPr>
          <p:nvPr>
            <p:ph type="body" idx="1"/>
          </p:nvPr>
        </p:nvSpPr>
        <p:spPr>
          <a:xfrm>
            <a:off x="311700" y="1020150"/>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Take three minutes to make a collage:</a:t>
            </a:r>
            <a:endParaRPr/>
          </a:p>
          <a:p>
            <a:pPr marL="0" lvl="0" indent="0" algn="l" rtl="0">
              <a:spcBef>
                <a:spcPts val="1600"/>
              </a:spcBef>
              <a:spcAft>
                <a:spcPts val="0"/>
              </a:spcAft>
              <a:buNone/>
            </a:pPr>
            <a:r>
              <a:rPr lang="en" b="1"/>
              <a:t>Your only direction is: </a:t>
            </a:r>
            <a:endParaRPr b="1"/>
          </a:p>
          <a:p>
            <a:pPr marL="0" lvl="0" indent="0" algn="l" rtl="0">
              <a:spcBef>
                <a:spcPts val="1600"/>
              </a:spcBef>
              <a:spcAft>
                <a:spcPts val="0"/>
              </a:spcAft>
              <a:buNone/>
            </a:pPr>
            <a:r>
              <a:rPr lang="en"/>
              <a:t>Compile photos that depicts the societal standards of beauty.</a:t>
            </a:r>
            <a:endParaRPr/>
          </a:p>
          <a:p>
            <a:pPr marL="0" lvl="0" indent="0" algn="l" rtl="0">
              <a:spcBef>
                <a:spcPts val="1600"/>
              </a:spcBef>
              <a:spcAft>
                <a:spcPts val="0"/>
              </a:spcAft>
              <a:buNone/>
            </a:pPr>
            <a:r>
              <a:rPr lang="en"/>
              <a:t>Why do you think we as a society have set these specific standards for beauty? </a:t>
            </a:r>
            <a:endParaRPr/>
          </a:p>
          <a:p>
            <a:pPr marL="0" lvl="0" indent="0" algn="l" rtl="0">
              <a:spcBef>
                <a:spcPts val="1600"/>
              </a:spcBef>
              <a:spcAft>
                <a:spcPts val="0"/>
              </a:spcAft>
              <a:buNone/>
            </a:pPr>
            <a:r>
              <a:rPr lang="en"/>
              <a:t>Do you feel that you fit society’s standards of beauty? </a:t>
            </a:r>
            <a:endParaRPr/>
          </a:p>
          <a:p>
            <a:pPr marL="0" lvl="0" indent="0" algn="l" rtl="0">
              <a:spcBef>
                <a:spcPts val="1600"/>
              </a:spcBef>
              <a:spcAft>
                <a:spcPts val="1600"/>
              </a:spcAft>
              <a:buNone/>
            </a:pPr>
            <a:r>
              <a:rPr lang="en"/>
              <a:t>Are these images the only images that depict the female divine?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72"/>
        <p:cNvGrpSpPr/>
        <p:nvPr/>
      </p:nvGrpSpPr>
      <p:grpSpPr>
        <a:xfrm>
          <a:off x="0" y="0"/>
          <a:ext cx="0" cy="0"/>
          <a:chOff x="0" y="0"/>
          <a:chExt cx="0" cy="0"/>
        </a:xfrm>
      </p:grpSpPr>
      <p:sp>
        <p:nvSpPr>
          <p:cNvPr id="173" name="Google Shape;173;p28"/>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Week 4 - oppressed women in society</a:t>
            </a:r>
            <a:endParaRPr/>
          </a:p>
        </p:txBody>
      </p:sp>
      <p:sp>
        <p:nvSpPr>
          <p:cNvPr id="174" name="Google Shape;174;p28"/>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What does it mean to be a woman </a:t>
            </a:r>
            <a:endParaRPr/>
          </a:p>
          <a:p>
            <a:pPr marL="457200" lvl="0" indent="-342900" algn="l" rtl="0">
              <a:spcBef>
                <a:spcPts val="0"/>
              </a:spcBef>
              <a:spcAft>
                <a:spcPts val="0"/>
              </a:spcAft>
              <a:buSzPts val="1800"/>
              <a:buChar char="-"/>
            </a:pPr>
            <a:r>
              <a:rPr lang="en"/>
              <a:t>Who can and cannot be a representation of the female divine </a:t>
            </a:r>
            <a:endParaRPr/>
          </a:p>
          <a:p>
            <a:pPr marL="457200" lvl="0" indent="-342900" algn="l" rtl="0">
              <a:spcBef>
                <a:spcPts val="0"/>
              </a:spcBef>
              <a:spcAft>
                <a:spcPts val="0"/>
              </a:spcAft>
              <a:buSzPts val="1800"/>
              <a:buChar char="-"/>
            </a:pPr>
            <a:r>
              <a:rPr lang="en" sz="1100" u="sng">
                <a:solidFill>
                  <a:schemeClr val="hlink"/>
                </a:solidFill>
                <a:latin typeface="Arial"/>
                <a:ea typeface="Arial"/>
                <a:cs typeface="Arial"/>
                <a:sym typeface="Arial"/>
                <a:hlinkClick r:id="rId3"/>
              </a:rPr>
              <a:t>https://vimeo.com/393253445</a:t>
            </a:r>
            <a:endParaRPr/>
          </a:p>
          <a:p>
            <a:pPr marL="457200" lvl="0" indent="0" algn="l" rtl="0">
              <a:spcBef>
                <a:spcPts val="1600"/>
              </a:spcBef>
              <a:spcAft>
                <a:spcPts val="1600"/>
              </a:spcAft>
              <a:buNone/>
            </a:pPr>
            <a:endParaRPr/>
          </a:p>
        </p:txBody>
      </p:sp>
      <p:pic>
        <p:nvPicPr>
          <p:cNvPr id="175" name="Google Shape;175;p28"/>
          <p:cNvPicPr preferRelativeResize="0"/>
          <p:nvPr/>
        </p:nvPicPr>
        <p:blipFill>
          <a:blip r:embed="rId4">
            <a:alphaModFix/>
          </a:blip>
          <a:stretch>
            <a:fillRect/>
          </a:stretch>
        </p:blipFill>
        <p:spPr>
          <a:xfrm>
            <a:off x="5694350" y="1947025"/>
            <a:ext cx="3241700" cy="2161125"/>
          </a:xfrm>
          <a:prstGeom prst="rect">
            <a:avLst/>
          </a:prstGeom>
          <a:noFill/>
          <a:ln>
            <a:noFill/>
          </a:ln>
        </p:spPr>
      </p:pic>
      <p:pic>
        <p:nvPicPr>
          <p:cNvPr id="176" name="Google Shape;176;p28"/>
          <p:cNvPicPr preferRelativeResize="0"/>
          <p:nvPr/>
        </p:nvPicPr>
        <p:blipFill>
          <a:blip r:embed="rId5">
            <a:alphaModFix/>
          </a:blip>
          <a:stretch>
            <a:fillRect/>
          </a:stretch>
        </p:blipFill>
        <p:spPr>
          <a:xfrm>
            <a:off x="3286275" y="2044288"/>
            <a:ext cx="2278626" cy="1708976"/>
          </a:xfrm>
          <a:prstGeom prst="rect">
            <a:avLst/>
          </a:prstGeom>
          <a:noFill/>
          <a:ln>
            <a:noFill/>
          </a:ln>
        </p:spPr>
      </p:pic>
      <p:pic>
        <p:nvPicPr>
          <p:cNvPr id="177" name="Google Shape;177;p28"/>
          <p:cNvPicPr preferRelativeResize="0"/>
          <p:nvPr/>
        </p:nvPicPr>
        <p:blipFill>
          <a:blip r:embed="rId6">
            <a:alphaModFix/>
          </a:blip>
          <a:stretch>
            <a:fillRect/>
          </a:stretch>
        </p:blipFill>
        <p:spPr>
          <a:xfrm>
            <a:off x="378025" y="2820400"/>
            <a:ext cx="2684826" cy="1511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Week 5 - presentations of personal projects</a:t>
            </a:r>
            <a:endParaRPr/>
          </a:p>
        </p:txBody>
      </p:sp>
      <p:sp>
        <p:nvSpPr>
          <p:cNvPr id="183" name="Google Shape;183;p29"/>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Present a small example of what the project would look like.</a:t>
            </a:r>
            <a:endParaRPr/>
          </a:p>
          <a:p>
            <a:pPr marL="457200" lvl="0" indent="-342900" algn="l" rtl="0">
              <a:spcBef>
                <a:spcPts val="0"/>
              </a:spcBef>
              <a:spcAft>
                <a:spcPts val="0"/>
              </a:spcAft>
              <a:buSzPts val="1800"/>
              <a:buChar char="-"/>
            </a:pPr>
            <a:r>
              <a:rPr lang="en"/>
              <a:t>Students would discuss their projects in a Socratic Seminar. </a:t>
            </a:r>
            <a:endParaRPr/>
          </a:p>
          <a:p>
            <a:pPr marL="457200" lvl="0" indent="-342900" algn="l" rtl="0">
              <a:spcBef>
                <a:spcPts val="0"/>
              </a:spcBef>
              <a:spcAft>
                <a:spcPts val="0"/>
              </a:spcAft>
              <a:buSzPts val="1800"/>
              <a:buChar char="-"/>
            </a:pPr>
            <a:r>
              <a:rPr lang="en"/>
              <a:t>Students will get into small groups and compare/contrast their thoughts on Female Divine</a:t>
            </a:r>
            <a:endParaRPr/>
          </a:p>
          <a:p>
            <a:pPr marL="457200" lvl="0" indent="-342900" algn="l" rtl="0">
              <a:spcBef>
                <a:spcPts val="0"/>
              </a:spcBef>
              <a:spcAft>
                <a:spcPts val="0"/>
              </a:spcAft>
              <a:buSzPts val="1800"/>
              <a:buChar char="-"/>
            </a:pPr>
            <a:r>
              <a:rPr lang="en"/>
              <a:t>Students would write a page report of a representation of their ideal female devine.</a:t>
            </a:r>
            <a:endParaRPr/>
          </a:p>
          <a:p>
            <a:pPr marL="0" lvl="0" indent="0" algn="l" rtl="0">
              <a:spcBef>
                <a:spcPts val="160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311700" y="292850"/>
            <a:ext cx="8520600" cy="97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highlight>
                  <a:srgbClr val="FFFF00"/>
                </a:highlight>
              </a:rPr>
              <a:t>Week 6- Final assignment/essay:</a:t>
            </a:r>
            <a:endParaRPr>
              <a:highlight>
                <a:srgbClr val="FFFF00"/>
              </a:highlight>
            </a:endParaRPr>
          </a:p>
        </p:txBody>
      </p:sp>
      <p:sp>
        <p:nvSpPr>
          <p:cNvPr id="189" name="Google Shape;189;p30"/>
          <p:cNvSpPr txBox="1">
            <a:spLocks noGrp="1"/>
          </p:cNvSpPr>
          <p:nvPr>
            <p:ph type="body" idx="1"/>
          </p:nvPr>
        </p:nvSpPr>
        <p:spPr>
          <a:xfrm>
            <a:off x="311712" y="1272062"/>
            <a:ext cx="8520600" cy="30348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1"/>
                </a:solidFill>
                <a:highlight>
                  <a:srgbClr val="FFFFFF"/>
                </a:highlight>
              </a:rPr>
              <a:t>Compare and contrast the female divine in popular culture to what your individual interpretation of beauty is and tie it into the myth, Callisto and Arcas, we discussed in class.</a:t>
            </a:r>
            <a:endParaRPr>
              <a:solidFill>
                <a:schemeClr val="accent1"/>
              </a:solidFill>
              <a:highlight>
                <a:srgbClr val="FFFFFF"/>
              </a:highlight>
            </a:endParaRPr>
          </a:p>
          <a:p>
            <a:pPr marL="0" lvl="0" indent="0" algn="l" rtl="0">
              <a:spcBef>
                <a:spcPts val="1600"/>
              </a:spcBef>
              <a:spcAft>
                <a:spcPts val="0"/>
              </a:spcAft>
              <a:buNone/>
            </a:pPr>
            <a:r>
              <a:rPr lang="en">
                <a:solidFill>
                  <a:schemeClr val="accent1"/>
                </a:solidFill>
                <a:highlight>
                  <a:srgbClr val="FFFFFF"/>
                </a:highlight>
              </a:rPr>
              <a:t>The essay should be a minimum of 3-4 pages in length and should include quotations/references to the myth.</a:t>
            </a:r>
            <a:endParaRPr>
              <a:solidFill>
                <a:schemeClr val="accent1"/>
              </a:solidFill>
              <a:highlight>
                <a:srgbClr val="FFFFFF"/>
              </a:highlight>
            </a:endParaRPr>
          </a:p>
          <a:p>
            <a:pPr marL="0" lvl="0" indent="0" algn="l" rtl="0">
              <a:spcBef>
                <a:spcPts val="1600"/>
              </a:spcBef>
              <a:spcAft>
                <a:spcPts val="1600"/>
              </a:spcAft>
              <a:buNone/>
            </a:pPr>
            <a:r>
              <a:rPr lang="en">
                <a:solidFill>
                  <a:schemeClr val="accent1"/>
                </a:solidFill>
                <a:highlight>
                  <a:srgbClr val="FFFFFF"/>
                </a:highlight>
              </a:rPr>
              <a:t>Due via email AND in person before the commencement of the following class.</a:t>
            </a:r>
            <a:endParaRPr>
              <a:solidFill>
                <a:schemeClr val="accent1"/>
              </a:solidFill>
              <a:highlight>
                <a:srgbClr val="FFFFFF"/>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highlight>
                  <a:srgbClr val="FFFF00"/>
                </a:highlight>
              </a:rPr>
              <a:t>The female divine-week 2</a:t>
            </a:r>
            <a:endParaRPr>
              <a:highlight>
                <a:srgbClr val="FFFF00"/>
              </a:highlight>
            </a:endParaRPr>
          </a:p>
        </p:txBody>
      </p:sp>
      <p:pic>
        <p:nvPicPr>
          <p:cNvPr id="195" name="Google Shape;195;p31"/>
          <p:cNvPicPr preferRelativeResize="0"/>
          <p:nvPr/>
        </p:nvPicPr>
        <p:blipFill>
          <a:blip r:embed="rId3">
            <a:alphaModFix/>
          </a:blip>
          <a:stretch>
            <a:fillRect/>
          </a:stretch>
        </p:blipFill>
        <p:spPr>
          <a:xfrm>
            <a:off x="2410225" y="304800"/>
            <a:ext cx="4323540" cy="39257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highlight>
                  <a:srgbClr val="FFFF00"/>
                </a:highlight>
              </a:rPr>
              <a:t>Female divine in popular culture-week 3</a:t>
            </a:r>
            <a:endParaRPr>
              <a:highlight>
                <a:srgbClr val="FFFF00"/>
              </a:highlight>
            </a:endParaRPr>
          </a:p>
        </p:txBody>
      </p:sp>
      <p:pic>
        <p:nvPicPr>
          <p:cNvPr id="201" name="Google Shape;201;p32"/>
          <p:cNvPicPr preferRelativeResize="0"/>
          <p:nvPr/>
        </p:nvPicPr>
        <p:blipFill>
          <a:blip r:embed="rId3">
            <a:alphaModFix/>
          </a:blip>
          <a:stretch>
            <a:fillRect/>
          </a:stretch>
        </p:blipFill>
        <p:spPr>
          <a:xfrm>
            <a:off x="319501" y="332100"/>
            <a:ext cx="2879350" cy="3707321"/>
          </a:xfrm>
          <a:prstGeom prst="rect">
            <a:avLst/>
          </a:prstGeom>
          <a:noFill/>
          <a:ln>
            <a:noFill/>
          </a:ln>
        </p:spPr>
      </p:pic>
      <p:pic>
        <p:nvPicPr>
          <p:cNvPr id="202" name="Google Shape;202;p32"/>
          <p:cNvPicPr preferRelativeResize="0"/>
          <p:nvPr/>
        </p:nvPicPr>
        <p:blipFill>
          <a:blip r:embed="rId4">
            <a:alphaModFix/>
          </a:blip>
          <a:stretch>
            <a:fillRect/>
          </a:stretch>
        </p:blipFill>
        <p:spPr>
          <a:xfrm>
            <a:off x="3132325" y="330511"/>
            <a:ext cx="2879350" cy="3710514"/>
          </a:xfrm>
          <a:prstGeom prst="rect">
            <a:avLst/>
          </a:prstGeom>
          <a:noFill/>
          <a:ln>
            <a:noFill/>
          </a:ln>
        </p:spPr>
      </p:pic>
      <p:pic>
        <p:nvPicPr>
          <p:cNvPr id="203" name="Google Shape;203;p32"/>
          <p:cNvPicPr preferRelativeResize="0"/>
          <p:nvPr/>
        </p:nvPicPr>
        <p:blipFill>
          <a:blip r:embed="rId5">
            <a:alphaModFix/>
          </a:blip>
          <a:stretch>
            <a:fillRect/>
          </a:stretch>
        </p:blipFill>
        <p:spPr>
          <a:xfrm>
            <a:off x="6013500" y="367650"/>
            <a:ext cx="2879350" cy="36362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3"/>
          <p:cNvSpPr txBox="1">
            <a:spLocks noGrp="1"/>
          </p:cNvSpPr>
          <p:nvPr>
            <p:ph type="body" idx="1"/>
          </p:nvPr>
        </p:nvSpPr>
        <p:spPr>
          <a:xfrm flipH="1">
            <a:off x="2486025" y="4558750"/>
            <a:ext cx="6150900" cy="584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            </a:t>
            </a:r>
            <a:r>
              <a:rPr lang="en">
                <a:highlight>
                  <a:srgbClr val="FFFF00"/>
                </a:highlight>
              </a:rPr>
              <a:t>Personal projects- week 5</a:t>
            </a:r>
            <a:endParaRPr>
              <a:highlight>
                <a:srgbClr val="FFFF00"/>
              </a:highlight>
            </a:endParaRPr>
          </a:p>
        </p:txBody>
      </p:sp>
      <p:pic>
        <p:nvPicPr>
          <p:cNvPr id="209" name="Google Shape;209;p33"/>
          <p:cNvPicPr preferRelativeResize="0"/>
          <p:nvPr/>
        </p:nvPicPr>
        <p:blipFill>
          <a:blip r:embed="rId3">
            <a:alphaModFix/>
          </a:blip>
          <a:stretch>
            <a:fillRect/>
          </a:stretch>
        </p:blipFill>
        <p:spPr>
          <a:xfrm>
            <a:off x="528375" y="152395"/>
            <a:ext cx="1957525" cy="2419349"/>
          </a:xfrm>
          <a:prstGeom prst="rect">
            <a:avLst/>
          </a:prstGeom>
          <a:noFill/>
          <a:ln>
            <a:noFill/>
          </a:ln>
        </p:spPr>
      </p:pic>
      <p:pic>
        <p:nvPicPr>
          <p:cNvPr id="210" name="Google Shape;210;p33"/>
          <p:cNvPicPr preferRelativeResize="0"/>
          <p:nvPr/>
        </p:nvPicPr>
        <p:blipFill>
          <a:blip r:embed="rId4">
            <a:alphaModFix/>
          </a:blip>
          <a:stretch>
            <a:fillRect/>
          </a:stretch>
        </p:blipFill>
        <p:spPr>
          <a:xfrm>
            <a:off x="2485900" y="152397"/>
            <a:ext cx="2086100" cy="2419350"/>
          </a:xfrm>
          <a:prstGeom prst="rect">
            <a:avLst/>
          </a:prstGeom>
          <a:noFill/>
          <a:ln>
            <a:noFill/>
          </a:ln>
        </p:spPr>
      </p:pic>
      <p:pic>
        <p:nvPicPr>
          <p:cNvPr id="211" name="Google Shape;211;p33"/>
          <p:cNvPicPr preferRelativeResize="0"/>
          <p:nvPr/>
        </p:nvPicPr>
        <p:blipFill>
          <a:blip r:embed="rId5">
            <a:alphaModFix/>
          </a:blip>
          <a:stretch>
            <a:fillRect/>
          </a:stretch>
        </p:blipFill>
        <p:spPr>
          <a:xfrm>
            <a:off x="4572000" y="152400"/>
            <a:ext cx="2086101" cy="2419349"/>
          </a:xfrm>
          <a:prstGeom prst="rect">
            <a:avLst/>
          </a:prstGeom>
          <a:noFill/>
          <a:ln>
            <a:noFill/>
          </a:ln>
        </p:spPr>
      </p:pic>
      <p:pic>
        <p:nvPicPr>
          <p:cNvPr id="212" name="Google Shape;212;p33"/>
          <p:cNvPicPr preferRelativeResize="0"/>
          <p:nvPr/>
        </p:nvPicPr>
        <p:blipFill>
          <a:blip r:embed="rId6">
            <a:alphaModFix/>
          </a:blip>
          <a:stretch>
            <a:fillRect/>
          </a:stretch>
        </p:blipFill>
        <p:spPr>
          <a:xfrm>
            <a:off x="6550825" y="152400"/>
            <a:ext cx="2086100" cy="2419350"/>
          </a:xfrm>
          <a:prstGeom prst="rect">
            <a:avLst/>
          </a:prstGeom>
          <a:noFill/>
          <a:ln>
            <a:noFill/>
          </a:ln>
        </p:spPr>
      </p:pic>
      <p:pic>
        <p:nvPicPr>
          <p:cNvPr id="213" name="Google Shape;213;p33"/>
          <p:cNvPicPr preferRelativeResize="0"/>
          <p:nvPr/>
        </p:nvPicPr>
        <p:blipFill>
          <a:blip r:embed="rId7">
            <a:alphaModFix/>
          </a:blip>
          <a:stretch>
            <a:fillRect/>
          </a:stretch>
        </p:blipFill>
        <p:spPr>
          <a:xfrm>
            <a:off x="528375" y="2571752"/>
            <a:ext cx="1957524" cy="1987000"/>
          </a:xfrm>
          <a:prstGeom prst="rect">
            <a:avLst/>
          </a:prstGeom>
          <a:noFill/>
          <a:ln>
            <a:noFill/>
          </a:ln>
        </p:spPr>
      </p:pic>
      <p:pic>
        <p:nvPicPr>
          <p:cNvPr id="214" name="Google Shape;214;p33"/>
          <p:cNvPicPr preferRelativeResize="0"/>
          <p:nvPr/>
        </p:nvPicPr>
        <p:blipFill>
          <a:blip r:embed="rId8">
            <a:alphaModFix/>
          </a:blip>
          <a:stretch>
            <a:fillRect/>
          </a:stretch>
        </p:blipFill>
        <p:spPr>
          <a:xfrm>
            <a:off x="2485900" y="2573400"/>
            <a:ext cx="2086100" cy="1987000"/>
          </a:xfrm>
          <a:prstGeom prst="rect">
            <a:avLst/>
          </a:prstGeom>
          <a:noFill/>
          <a:ln>
            <a:noFill/>
          </a:ln>
        </p:spPr>
      </p:pic>
      <p:pic>
        <p:nvPicPr>
          <p:cNvPr id="215" name="Google Shape;215;p33"/>
          <p:cNvPicPr preferRelativeResize="0"/>
          <p:nvPr/>
        </p:nvPicPr>
        <p:blipFill>
          <a:blip r:embed="rId9">
            <a:alphaModFix/>
          </a:blip>
          <a:stretch>
            <a:fillRect/>
          </a:stretch>
        </p:blipFill>
        <p:spPr>
          <a:xfrm>
            <a:off x="4572000" y="2571750"/>
            <a:ext cx="2086099" cy="1987000"/>
          </a:xfrm>
          <a:prstGeom prst="rect">
            <a:avLst/>
          </a:prstGeom>
          <a:noFill/>
          <a:ln>
            <a:noFill/>
          </a:ln>
        </p:spPr>
      </p:pic>
      <p:pic>
        <p:nvPicPr>
          <p:cNvPr id="216" name="Google Shape;216;p33"/>
          <p:cNvPicPr preferRelativeResize="0"/>
          <p:nvPr/>
        </p:nvPicPr>
        <p:blipFill>
          <a:blip r:embed="rId10">
            <a:alphaModFix/>
          </a:blip>
          <a:stretch>
            <a:fillRect/>
          </a:stretch>
        </p:blipFill>
        <p:spPr>
          <a:xfrm>
            <a:off x="6550825" y="2571750"/>
            <a:ext cx="2086100" cy="1987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highlight>
                  <a:srgbClr val="FFFF00"/>
                </a:highlight>
              </a:rPr>
              <a:t>Learning outcome of essay:</a:t>
            </a:r>
            <a:endParaRPr>
              <a:highlight>
                <a:srgbClr val="FFFF00"/>
              </a:highlight>
            </a:endParaRPr>
          </a:p>
        </p:txBody>
      </p:sp>
      <p:sp>
        <p:nvSpPr>
          <p:cNvPr id="222" name="Google Shape;222;p34"/>
          <p:cNvSpPr txBox="1">
            <a:spLocks noGrp="1"/>
          </p:cNvSpPr>
          <p:nvPr>
            <p:ph type="body" idx="1"/>
          </p:nvPr>
        </p:nvSpPr>
        <p:spPr>
          <a:xfrm>
            <a:off x="311700" y="901150"/>
            <a:ext cx="8520600" cy="42420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Students will write a thoughtful and insightful thesis, main idea, position or claim that is sustained throughout the paper. </a:t>
            </a:r>
            <a:endParaRPr sz="1700"/>
          </a:p>
          <a:p>
            <a:pPr marL="457200" lvl="0" indent="-336550" algn="l" rtl="0">
              <a:spcBef>
                <a:spcPts val="0"/>
              </a:spcBef>
              <a:spcAft>
                <a:spcPts val="0"/>
              </a:spcAft>
              <a:buSzPts val="1700"/>
              <a:buChar char="●"/>
            </a:pPr>
            <a:r>
              <a:rPr lang="en" sz="1700"/>
              <a:t>Students will address the topic set forth in the assignment and address all aspects of the writing task.</a:t>
            </a:r>
            <a:endParaRPr sz="1700"/>
          </a:p>
          <a:p>
            <a:pPr marL="457200" lvl="0" indent="-336550" algn="l" rtl="0">
              <a:spcBef>
                <a:spcPts val="0"/>
              </a:spcBef>
              <a:spcAft>
                <a:spcPts val="0"/>
              </a:spcAft>
              <a:buSzPts val="1700"/>
              <a:buChar char="●"/>
            </a:pPr>
            <a:r>
              <a:rPr lang="en" sz="1700"/>
              <a:t>Students will provide support for main points with reasons, explanations and examples from lectures/reading. </a:t>
            </a:r>
            <a:endParaRPr sz="1700"/>
          </a:p>
          <a:p>
            <a:pPr marL="457200" lvl="0" indent="-336550" algn="l" rtl="0">
              <a:spcBef>
                <a:spcPts val="0"/>
              </a:spcBef>
              <a:spcAft>
                <a:spcPts val="0"/>
              </a:spcAft>
              <a:buSzPts val="1700"/>
              <a:buChar char="●"/>
            </a:pPr>
            <a:r>
              <a:rPr lang="en" sz="1700"/>
              <a:t>Students will demonstrate proper organization of paragraphs and overall essay structure.</a:t>
            </a:r>
            <a:endParaRPr sz="1700"/>
          </a:p>
          <a:p>
            <a:pPr marL="457200" lvl="0" indent="-336550" algn="l" rtl="0">
              <a:spcBef>
                <a:spcPts val="0"/>
              </a:spcBef>
              <a:spcAft>
                <a:spcPts val="0"/>
              </a:spcAft>
              <a:buSzPts val="1700"/>
              <a:buChar char="●"/>
            </a:pPr>
            <a:r>
              <a:rPr lang="en" sz="1700"/>
              <a:t>Students will write using well structured sentences, fitting word choice and tone to achieve overall purpose. </a:t>
            </a:r>
            <a:endParaRPr sz="1700"/>
          </a:p>
          <a:p>
            <a:pPr marL="457200" lvl="0" indent="-336550" algn="l" rtl="0">
              <a:spcBef>
                <a:spcPts val="0"/>
              </a:spcBef>
              <a:spcAft>
                <a:spcPts val="0"/>
              </a:spcAft>
              <a:buSzPts val="1700"/>
              <a:buChar char="●"/>
            </a:pPr>
            <a:r>
              <a:rPr lang="en" sz="1700"/>
              <a:t>Students will write an essay using correct syntax, grammar, punctuation, spelling and format. </a:t>
            </a:r>
            <a:endParaRPr sz="17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highlight>
                  <a:srgbClr val="FFFF00"/>
                </a:highlight>
              </a:rPr>
              <a:t>Essay grading scale:</a:t>
            </a:r>
            <a:endParaRPr>
              <a:highlight>
                <a:srgbClr val="FFFF00"/>
              </a:highlight>
            </a:endParaRPr>
          </a:p>
        </p:txBody>
      </p:sp>
      <p:sp>
        <p:nvSpPr>
          <p:cNvPr id="228" name="Google Shape;228;p3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 A (100-90 points) paper: </a:t>
            </a:r>
            <a:endParaRPr/>
          </a:p>
          <a:p>
            <a:pPr marL="0" lvl="0" indent="0" algn="l" rtl="0">
              <a:spcBef>
                <a:spcPts val="1600"/>
              </a:spcBef>
              <a:spcAft>
                <a:spcPts val="1600"/>
              </a:spcAft>
              <a:buNone/>
            </a:pPr>
            <a:r>
              <a:rPr lang="en"/>
              <a:t>Student successfully answers the essay prompt by strongly articulating the similarities and/or differences between what (for example/not limited to) actions, features, characteristics or personality they attribute to beauty, as opposed to, what is beautiful/what the female divine in modern society is considered. Simultaneously, the student showcases familiarity with and understanding of the female divine in mythology/Callisto with little to no spelling or grammar mistakes throughout paper.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232"/>
        <p:cNvGrpSpPr/>
        <p:nvPr/>
      </p:nvGrpSpPr>
      <p:grpSpPr>
        <a:xfrm>
          <a:off x="0" y="0"/>
          <a:ext cx="0" cy="0"/>
          <a:chOff x="0" y="0"/>
          <a:chExt cx="0" cy="0"/>
        </a:xfrm>
      </p:grpSpPr>
      <p:sp>
        <p:nvSpPr>
          <p:cNvPr id="233" name="Google Shape;233;p36"/>
          <p:cNvSpPr txBox="1">
            <a:spLocks noGrp="1"/>
          </p:cNvSpPr>
          <p:nvPr>
            <p:ph type="title"/>
          </p:nvPr>
        </p:nvSpPr>
        <p:spPr>
          <a:xfrm>
            <a:off x="311700" y="54250"/>
            <a:ext cx="8520600" cy="80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Works cited</a:t>
            </a:r>
            <a:endParaRPr/>
          </a:p>
        </p:txBody>
      </p:sp>
      <p:sp>
        <p:nvSpPr>
          <p:cNvPr id="234" name="Google Shape;234;p36"/>
          <p:cNvSpPr txBox="1">
            <a:spLocks noGrp="1"/>
          </p:cNvSpPr>
          <p:nvPr>
            <p:ph type="body" idx="1"/>
          </p:nvPr>
        </p:nvSpPr>
        <p:spPr>
          <a:xfrm>
            <a:off x="311700" y="914700"/>
            <a:ext cx="8520600" cy="3654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100">
                <a:solidFill>
                  <a:srgbClr val="000000"/>
                </a:solidFill>
                <a:latin typeface="Arial"/>
                <a:ea typeface="Arial"/>
                <a:cs typeface="Arial"/>
                <a:sym typeface="Arial"/>
              </a:rPr>
              <a:t>Barthes, Roland. </a:t>
            </a:r>
            <a:r>
              <a:rPr lang="en" sz="1100" i="1">
                <a:solidFill>
                  <a:srgbClr val="000000"/>
                </a:solidFill>
                <a:latin typeface="Arial"/>
                <a:ea typeface="Arial"/>
                <a:cs typeface="Arial"/>
                <a:sym typeface="Arial"/>
              </a:rPr>
              <a:t>Mythologies</a:t>
            </a:r>
            <a:r>
              <a:rPr lang="en" sz="1100">
                <a:solidFill>
                  <a:srgbClr val="000000"/>
                </a:solidFill>
                <a:latin typeface="Arial"/>
                <a:ea typeface="Arial"/>
                <a:cs typeface="Arial"/>
                <a:sym typeface="Arial"/>
              </a:rPr>
              <a:t>. Cape, 1974.</a:t>
            </a:r>
            <a:endParaRPr sz="1100">
              <a:solidFill>
                <a:srgbClr val="000000"/>
              </a:solidFill>
              <a:latin typeface="Arial"/>
              <a:ea typeface="Arial"/>
              <a:cs typeface="Arial"/>
              <a:sym typeface="Arial"/>
            </a:endParaRPr>
          </a:p>
          <a:p>
            <a:pPr marL="0" lvl="0" indent="0" algn="l" rtl="0">
              <a:spcBef>
                <a:spcPts val="1200"/>
              </a:spcBef>
              <a:spcAft>
                <a:spcPts val="0"/>
              </a:spcAft>
              <a:buNone/>
            </a:pPr>
            <a:r>
              <a:rPr lang="en" sz="1100">
                <a:solidFill>
                  <a:srgbClr val="000000"/>
                </a:solidFill>
                <a:latin typeface="Arial"/>
                <a:ea typeface="Arial"/>
                <a:cs typeface="Arial"/>
                <a:sym typeface="Arial"/>
              </a:rPr>
              <a:t>Handout: </a:t>
            </a:r>
            <a:r>
              <a:rPr lang="en" sz="1100" u="sng">
                <a:solidFill>
                  <a:schemeClr val="hlink"/>
                </a:solidFill>
                <a:latin typeface="Arial"/>
                <a:ea typeface="Arial"/>
                <a:cs typeface="Arial"/>
                <a:sym typeface="Arial"/>
                <a:hlinkClick r:id="rId3"/>
              </a:rPr>
              <a:t>https://www.getty.edu/education/teachers/trippack/downloads/vsi_talkshow_previsit_deities_villa.pdf</a:t>
            </a:r>
            <a:r>
              <a:rPr lang="en" sz="1100">
                <a:solidFill>
                  <a:srgbClr val="000000"/>
                </a:solidFill>
                <a:latin typeface="Arial"/>
                <a:ea typeface="Arial"/>
                <a:cs typeface="Arial"/>
                <a:sym typeface="Arial"/>
              </a:rPr>
              <a:t> (Ani)</a:t>
            </a:r>
            <a:endParaRPr sz="1100">
              <a:solidFill>
                <a:srgbClr val="000000"/>
              </a:solidFill>
              <a:latin typeface="Arial"/>
              <a:ea typeface="Arial"/>
              <a:cs typeface="Arial"/>
              <a:sym typeface="Arial"/>
            </a:endParaRPr>
          </a:p>
          <a:p>
            <a:pPr marL="0" lvl="0" indent="0" algn="l" rtl="0">
              <a:spcBef>
                <a:spcPts val="1200"/>
              </a:spcBef>
              <a:spcAft>
                <a:spcPts val="0"/>
              </a:spcAft>
              <a:buNone/>
            </a:pPr>
            <a:r>
              <a:rPr lang="en" sz="1100">
                <a:solidFill>
                  <a:srgbClr val="000000"/>
                </a:solidFill>
                <a:latin typeface="Arial"/>
                <a:ea typeface="Arial"/>
                <a:cs typeface="Arial"/>
                <a:sym typeface="Arial"/>
              </a:rPr>
              <a:t>Leonard, Scott A., and Michael McClure. </a:t>
            </a:r>
            <a:r>
              <a:rPr lang="en" sz="1100" i="1">
                <a:solidFill>
                  <a:srgbClr val="000000"/>
                </a:solidFill>
                <a:latin typeface="Arial"/>
                <a:ea typeface="Arial"/>
                <a:cs typeface="Arial"/>
                <a:sym typeface="Arial"/>
              </a:rPr>
              <a:t>Myth and Knowing: an Introduction to World Mythology</a:t>
            </a:r>
            <a:r>
              <a:rPr lang="en" sz="1100">
                <a:solidFill>
                  <a:srgbClr val="000000"/>
                </a:solidFill>
                <a:latin typeface="Arial"/>
                <a:ea typeface="Arial"/>
                <a:cs typeface="Arial"/>
                <a:sym typeface="Arial"/>
              </a:rPr>
              <a:t>. McGraw Hill, 2007. (Ani)</a:t>
            </a:r>
            <a:endParaRPr sz="1100">
              <a:solidFill>
                <a:srgbClr val="000000"/>
              </a:solidFill>
              <a:latin typeface="Arial"/>
              <a:ea typeface="Arial"/>
              <a:cs typeface="Arial"/>
              <a:sym typeface="Arial"/>
            </a:endParaRPr>
          </a:p>
          <a:p>
            <a:pPr marL="0" lvl="0" indent="0" algn="l" rtl="0">
              <a:spcBef>
                <a:spcPts val="1200"/>
              </a:spcBef>
              <a:spcAft>
                <a:spcPts val="0"/>
              </a:spcAft>
              <a:buNone/>
            </a:pPr>
            <a:r>
              <a:rPr lang="en" sz="1100">
                <a:solidFill>
                  <a:srgbClr val="000000"/>
                </a:solidFill>
                <a:latin typeface="Arial"/>
                <a:ea typeface="Arial"/>
                <a:cs typeface="Arial"/>
                <a:sym typeface="Arial"/>
              </a:rPr>
              <a:t>Satchitananda, Sunyata. “The Divine Feminine.” </a:t>
            </a:r>
            <a:r>
              <a:rPr lang="en" sz="1100" i="1">
                <a:solidFill>
                  <a:srgbClr val="000000"/>
                </a:solidFill>
                <a:latin typeface="Arial"/>
                <a:ea typeface="Arial"/>
                <a:cs typeface="Arial"/>
                <a:sym typeface="Arial"/>
              </a:rPr>
              <a:t>Sunyata Satchitananda</a:t>
            </a:r>
            <a:r>
              <a:rPr lang="en" sz="1100">
                <a:solidFill>
                  <a:srgbClr val="000000"/>
                </a:solidFill>
                <a:latin typeface="Arial"/>
                <a:ea typeface="Arial"/>
                <a:cs typeface="Arial"/>
                <a:sym typeface="Arial"/>
              </a:rPr>
              <a:t>, Sunyata Satchitananda, 18 June 2019,          sunyatasatchitananda.com/divine-feminine/. (Ani)</a:t>
            </a:r>
            <a:endParaRPr sz="1100">
              <a:solidFill>
                <a:srgbClr val="000000"/>
              </a:solidFill>
              <a:latin typeface="Arial"/>
              <a:ea typeface="Arial"/>
              <a:cs typeface="Arial"/>
              <a:sym typeface="Arial"/>
            </a:endParaRPr>
          </a:p>
          <a:p>
            <a:pPr marL="0" lvl="0" indent="0" algn="l" rtl="0">
              <a:spcBef>
                <a:spcPts val="1200"/>
              </a:spcBef>
              <a:spcAft>
                <a:spcPts val="1600"/>
              </a:spcAft>
              <a:buNone/>
            </a:pPr>
            <a:endParaRPr sz="11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1455</Words>
  <Application>Microsoft Macintosh PowerPoint</Application>
  <PresentationFormat>On-screen Show (16:9)</PresentationFormat>
  <Paragraphs>133</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Amatic SC</vt:lpstr>
      <vt:lpstr>Source Code Pro</vt:lpstr>
      <vt:lpstr>Beach Day</vt:lpstr>
      <vt:lpstr>The Female Divine 101  (for seniors)</vt:lpstr>
      <vt:lpstr>                               Course calendar</vt:lpstr>
      <vt:lpstr>               Week 1 - introduction to mythology</vt:lpstr>
      <vt:lpstr>Myths</vt:lpstr>
      <vt:lpstr>Mythology as we see it</vt:lpstr>
      <vt:lpstr>Week 2 - the female divine</vt:lpstr>
      <vt:lpstr>Goddesses of life - The Universal Womb </vt:lpstr>
      <vt:lpstr>Appear in myths as witches, mediums and old wise woman. They are operators of fate.</vt:lpstr>
      <vt:lpstr>Goddesses of regeneration </vt:lpstr>
      <vt:lpstr>Ovid’s metamorphoses</vt:lpstr>
      <vt:lpstr>Callisto and arcas</vt:lpstr>
      <vt:lpstr>Extra Credit - visit the getty villa</vt:lpstr>
      <vt:lpstr>       Week 3 - the female divine in popular culture</vt:lpstr>
      <vt:lpstr>The Female Divine IN popular Culture </vt:lpstr>
      <vt:lpstr>Assignment </vt:lpstr>
      <vt:lpstr>               Week 4 - oppressed women in society</vt:lpstr>
      <vt:lpstr>        Week 5 - presentations of personal projects</vt:lpstr>
      <vt:lpstr>Week 6- Final assignment/essay:</vt:lpstr>
      <vt:lpstr>PowerPoint Presentation</vt:lpstr>
      <vt:lpstr>PowerPoint Presentation</vt:lpstr>
      <vt:lpstr>PowerPoint Presentation</vt:lpstr>
      <vt:lpstr>Learning outcome of essay:</vt:lpstr>
      <vt:lpstr>Essay grading scale:</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Female Divine 101  (for seniors)</dc:title>
  <cp:lastModifiedBy>Drew Noga</cp:lastModifiedBy>
  <cp:revision>1</cp:revision>
  <dcterms:modified xsi:type="dcterms:W3CDTF">2020-03-29T00:04:14Z</dcterms:modified>
</cp:coreProperties>
</file>